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87" r:id="rId2"/>
  </p:sldMasterIdLst>
  <p:notesMasterIdLst>
    <p:notesMasterId r:id="rId18"/>
  </p:notesMasterIdLst>
  <p:handoutMasterIdLst>
    <p:handoutMasterId r:id="rId19"/>
  </p:handoutMasterIdLst>
  <p:sldIdLst>
    <p:sldId id="280" r:id="rId3"/>
    <p:sldId id="283" r:id="rId4"/>
    <p:sldId id="267" r:id="rId5"/>
    <p:sldId id="268" r:id="rId6"/>
    <p:sldId id="269" r:id="rId7"/>
    <p:sldId id="270" r:id="rId8"/>
    <p:sldId id="281" r:id="rId9"/>
    <p:sldId id="282" r:id="rId10"/>
    <p:sldId id="273" r:id="rId11"/>
    <p:sldId id="274" r:id="rId12"/>
    <p:sldId id="275" r:id="rId13"/>
    <p:sldId id="276" r:id="rId14"/>
    <p:sldId id="277" r:id="rId15"/>
    <p:sldId id="279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D4D4D"/>
    <a:srgbClr val="000000"/>
    <a:srgbClr val="000066"/>
    <a:srgbClr val="808080"/>
    <a:srgbClr val="777777"/>
    <a:srgbClr val="5F5F5F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65" d="100"/>
          <a:sy n="65" d="100"/>
        </p:scale>
        <p:origin x="-2880" y="-1008"/>
      </p:cViewPr>
      <p:guideLst>
        <p:guide orient="horz" pos="1344"/>
        <p:guide pos="4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085F4-EAD8-4576-8A69-BF0C1F9922D9}" type="doc">
      <dgm:prSet loTypeId="urn:microsoft.com/office/officeart/2005/8/layout/pList2#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A3BAEE-D9A2-4C51-86FC-AEFEF87BE542}">
      <dgm:prSet phldrT="[Text]"/>
      <dgm:spPr/>
      <dgm:t>
        <a:bodyPr/>
        <a:lstStyle/>
        <a:p>
          <a:r>
            <a:rPr lang="en-AU" dirty="0" smtClean="0"/>
            <a:t>Manufacturer must agree there is an issue</a:t>
          </a:r>
          <a:endParaRPr lang="en-AU" dirty="0"/>
        </a:p>
      </dgm:t>
    </dgm:pt>
    <dgm:pt modelId="{46A69F60-311F-43D4-8670-8D2871EEE59C}" type="parTrans" cxnId="{961988ED-6575-42A1-B746-45740F9B4162}">
      <dgm:prSet/>
      <dgm:spPr/>
      <dgm:t>
        <a:bodyPr/>
        <a:lstStyle/>
        <a:p>
          <a:endParaRPr lang="en-AU"/>
        </a:p>
      </dgm:t>
    </dgm:pt>
    <dgm:pt modelId="{B70240BF-1357-4AC9-A401-9D8CEB4FC7B7}" type="sibTrans" cxnId="{961988ED-6575-42A1-B746-45740F9B4162}">
      <dgm:prSet/>
      <dgm:spPr/>
      <dgm:t>
        <a:bodyPr/>
        <a:lstStyle/>
        <a:p>
          <a:endParaRPr lang="en-AU"/>
        </a:p>
      </dgm:t>
    </dgm:pt>
    <dgm:pt modelId="{2B5FEF12-7E68-4880-9AB1-08172A871B9E}">
      <dgm:prSet/>
      <dgm:spPr/>
      <dgm:t>
        <a:bodyPr/>
        <a:lstStyle/>
        <a:p>
          <a:r>
            <a:rPr lang="en-AU" dirty="0" smtClean="0"/>
            <a:t>Ask manufacturer how to fix  it</a:t>
          </a:r>
          <a:endParaRPr lang="en-AU" dirty="0"/>
        </a:p>
      </dgm:t>
    </dgm:pt>
    <dgm:pt modelId="{CDC3BADE-0E96-40ED-9BED-0D518E2AA299}" type="parTrans" cxnId="{0C02C1C0-F26B-41F9-86E4-D7D7A5FB32AE}">
      <dgm:prSet/>
      <dgm:spPr/>
      <dgm:t>
        <a:bodyPr/>
        <a:lstStyle/>
        <a:p>
          <a:endParaRPr lang="en-AU"/>
        </a:p>
      </dgm:t>
    </dgm:pt>
    <dgm:pt modelId="{9175D15B-7D3B-4960-A432-B3E433289CD2}" type="sibTrans" cxnId="{0C02C1C0-F26B-41F9-86E4-D7D7A5FB32AE}">
      <dgm:prSet/>
      <dgm:spPr/>
      <dgm:t>
        <a:bodyPr/>
        <a:lstStyle/>
        <a:p>
          <a:endParaRPr lang="en-AU"/>
        </a:p>
      </dgm:t>
    </dgm:pt>
    <dgm:pt modelId="{124BEA92-FB9E-4D48-B337-87E2BF6C96DE}">
      <dgm:prSet/>
      <dgm:spPr/>
      <dgm:t>
        <a:bodyPr/>
        <a:lstStyle/>
        <a:p>
          <a:r>
            <a:rPr lang="en-AU" smtClean="0"/>
            <a:t>Fix one piece only and see how it looks</a:t>
          </a:r>
          <a:endParaRPr lang="en-AU"/>
        </a:p>
      </dgm:t>
    </dgm:pt>
    <dgm:pt modelId="{80979D92-1461-4257-B5D6-328BF6AAA274}" type="parTrans" cxnId="{B7CE432E-D1E7-4ABC-BAAF-15F6643C8F7A}">
      <dgm:prSet/>
      <dgm:spPr/>
      <dgm:t>
        <a:bodyPr/>
        <a:lstStyle/>
        <a:p>
          <a:endParaRPr lang="en-AU"/>
        </a:p>
      </dgm:t>
    </dgm:pt>
    <dgm:pt modelId="{F99469F3-7EBA-4DCD-B9F1-CE5A0D3A8B9C}" type="sibTrans" cxnId="{B7CE432E-D1E7-4ABC-BAAF-15F6643C8F7A}">
      <dgm:prSet/>
      <dgm:spPr/>
      <dgm:t>
        <a:bodyPr/>
        <a:lstStyle/>
        <a:p>
          <a:endParaRPr lang="en-AU"/>
        </a:p>
      </dgm:t>
    </dgm:pt>
    <dgm:pt modelId="{EE30E980-1B03-4B15-BDF2-8479E043B659}">
      <dgm:prSet/>
      <dgm:spPr/>
      <dgm:t>
        <a:bodyPr/>
        <a:lstStyle/>
        <a:p>
          <a:r>
            <a:rPr lang="en-AU" smtClean="0"/>
            <a:t>If delays will occur contact your customers immediately to agree on a new delivery time</a:t>
          </a:r>
          <a:endParaRPr lang="en-AU"/>
        </a:p>
      </dgm:t>
    </dgm:pt>
    <dgm:pt modelId="{A712E215-F6E4-4B6F-BB74-92AF74B94867}" type="parTrans" cxnId="{8563F09A-383A-4914-B075-2C2A5B32B837}">
      <dgm:prSet/>
      <dgm:spPr/>
      <dgm:t>
        <a:bodyPr/>
        <a:lstStyle/>
        <a:p>
          <a:endParaRPr lang="en-AU"/>
        </a:p>
      </dgm:t>
    </dgm:pt>
    <dgm:pt modelId="{6C7A25EE-248E-4957-97AB-2C4760220DC5}" type="sibTrans" cxnId="{8563F09A-383A-4914-B075-2C2A5B32B837}">
      <dgm:prSet/>
      <dgm:spPr/>
      <dgm:t>
        <a:bodyPr/>
        <a:lstStyle/>
        <a:p>
          <a:endParaRPr lang="en-AU"/>
        </a:p>
      </dgm:t>
    </dgm:pt>
    <dgm:pt modelId="{4A60F50D-F07C-4C4D-BBC0-E9C1F9578E62}" type="pres">
      <dgm:prSet presAssocID="{9E8085F4-EAD8-4576-8A69-BF0C1F9922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590FDC5-5FCD-403E-8823-8438A8CBCFCC}" type="pres">
      <dgm:prSet presAssocID="{9E8085F4-EAD8-4576-8A69-BF0C1F9922D9}" presName="bkgdShp" presStyleLbl="alignAccFollowNode1" presStyleIdx="0" presStyleCnt="1"/>
      <dgm:spPr/>
    </dgm:pt>
    <dgm:pt modelId="{627A618B-F579-4433-B642-D15183674F67}" type="pres">
      <dgm:prSet presAssocID="{9E8085F4-EAD8-4576-8A69-BF0C1F9922D9}" presName="linComp" presStyleCnt="0"/>
      <dgm:spPr/>
    </dgm:pt>
    <dgm:pt modelId="{9D08E421-EE3D-4366-A9D8-1E3ED318AC49}" type="pres">
      <dgm:prSet presAssocID="{91A3BAEE-D9A2-4C51-86FC-AEFEF87BE542}" presName="compNode" presStyleCnt="0"/>
      <dgm:spPr/>
    </dgm:pt>
    <dgm:pt modelId="{B62F4DD2-FFE3-4E4C-B3C2-67BACE5220F0}" type="pres">
      <dgm:prSet presAssocID="{91A3BAEE-D9A2-4C51-86FC-AEFEF87BE5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8B400F8-678F-4B30-AF60-69CB24E70281}" type="pres">
      <dgm:prSet presAssocID="{91A3BAEE-D9A2-4C51-86FC-AEFEF87BE542}" presName="invisiNode" presStyleLbl="node1" presStyleIdx="0" presStyleCnt="4"/>
      <dgm:spPr/>
    </dgm:pt>
    <dgm:pt modelId="{4876E344-6423-4005-9C7C-988E2318651A}" type="pres">
      <dgm:prSet presAssocID="{91A3BAEE-D9A2-4C51-86FC-AEFEF87BE542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2F0197-CA10-4620-8F17-DD33C8A80979}" type="pres">
      <dgm:prSet presAssocID="{B70240BF-1357-4AC9-A401-9D8CEB4FC7B7}" presName="sibTrans" presStyleLbl="sibTrans2D1" presStyleIdx="0" presStyleCnt="0"/>
      <dgm:spPr/>
      <dgm:t>
        <a:bodyPr/>
        <a:lstStyle/>
        <a:p>
          <a:endParaRPr lang="en-AU"/>
        </a:p>
      </dgm:t>
    </dgm:pt>
    <dgm:pt modelId="{7568241B-A2B5-41BA-96BB-CA3F2F12EF3B}" type="pres">
      <dgm:prSet presAssocID="{2B5FEF12-7E68-4880-9AB1-08172A871B9E}" presName="compNode" presStyleCnt="0"/>
      <dgm:spPr/>
    </dgm:pt>
    <dgm:pt modelId="{413D47FC-B06F-4F88-8935-96F3FB52C1F6}" type="pres">
      <dgm:prSet presAssocID="{2B5FEF12-7E68-4880-9AB1-08172A871B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7411910-6F0E-48B1-A033-AF378147FC51}" type="pres">
      <dgm:prSet presAssocID="{2B5FEF12-7E68-4880-9AB1-08172A871B9E}" presName="invisiNode" presStyleLbl="node1" presStyleIdx="1" presStyleCnt="4"/>
      <dgm:spPr/>
    </dgm:pt>
    <dgm:pt modelId="{457F3911-FA30-4D78-A29F-7748430AD291}" type="pres">
      <dgm:prSet presAssocID="{2B5FEF12-7E68-4880-9AB1-08172A871B9E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33E6A6B-CEA6-4C40-9C01-E49E9E303399}" type="pres">
      <dgm:prSet presAssocID="{9175D15B-7D3B-4960-A432-B3E433289CD2}" presName="sibTrans" presStyleLbl="sibTrans2D1" presStyleIdx="0" presStyleCnt="0"/>
      <dgm:spPr/>
      <dgm:t>
        <a:bodyPr/>
        <a:lstStyle/>
        <a:p>
          <a:endParaRPr lang="en-AU"/>
        </a:p>
      </dgm:t>
    </dgm:pt>
    <dgm:pt modelId="{DD7554B3-B89C-452C-B699-63B8890CDAEC}" type="pres">
      <dgm:prSet presAssocID="{124BEA92-FB9E-4D48-B337-87E2BF6C96DE}" presName="compNode" presStyleCnt="0"/>
      <dgm:spPr/>
    </dgm:pt>
    <dgm:pt modelId="{1A7AB510-0A72-41E5-8953-09A87BCB2865}" type="pres">
      <dgm:prSet presAssocID="{124BEA92-FB9E-4D48-B337-87E2BF6C96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1F49F4-AD56-4310-8AE4-CDE7F1CBB643}" type="pres">
      <dgm:prSet presAssocID="{124BEA92-FB9E-4D48-B337-87E2BF6C96DE}" presName="invisiNode" presStyleLbl="node1" presStyleIdx="2" presStyleCnt="4"/>
      <dgm:spPr/>
    </dgm:pt>
    <dgm:pt modelId="{23F989E6-3B4F-456A-8FC3-B1636127C9DC}" type="pres">
      <dgm:prSet presAssocID="{124BEA92-FB9E-4D48-B337-87E2BF6C96DE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AD9518D-F1A3-48AC-8091-6EE058120758}" type="pres">
      <dgm:prSet presAssocID="{F99469F3-7EBA-4DCD-B9F1-CE5A0D3A8B9C}" presName="sibTrans" presStyleLbl="sibTrans2D1" presStyleIdx="0" presStyleCnt="0"/>
      <dgm:spPr/>
      <dgm:t>
        <a:bodyPr/>
        <a:lstStyle/>
        <a:p>
          <a:endParaRPr lang="en-AU"/>
        </a:p>
      </dgm:t>
    </dgm:pt>
    <dgm:pt modelId="{B1BEDCBA-6F76-4AC2-87FD-8A6E3C4BA579}" type="pres">
      <dgm:prSet presAssocID="{EE30E980-1B03-4B15-BDF2-8479E043B659}" presName="compNode" presStyleCnt="0"/>
      <dgm:spPr/>
    </dgm:pt>
    <dgm:pt modelId="{5FC4C874-46A1-4744-87A8-05472E394E4F}" type="pres">
      <dgm:prSet presAssocID="{EE30E980-1B03-4B15-BDF2-8479E043B6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23FB7F5-15D9-4A70-8ECC-4D82EA649465}" type="pres">
      <dgm:prSet presAssocID="{EE30E980-1B03-4B15-BDF2-8479E043B659}" presName="invisiNode" presStyleLbl="node1" presStyleIdx="3" presStyleCnt="4"/>
      <dgm:spPr/>
    </dgm:pt>
    <dgm:pt modelId="{DF317535-1E4E-42F1-8163-630E15B83714}" type="pres">
      <dgm:prSet presAssocID="{EE30E980-1B03-4B15-BDF2-8479E043B659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32B8022-85FF-4050-8E62-7CC1F338C321}" type="presOf" srcId="{9175D15B-7D3B-4960-A432-B3E433289CD2}" destId="{F33E6A6B-CEA6-4C40-9C01-E49E9E303399}" srcOrd="0" destOrd="0" presId="urn:microsoft.com/office/officeart/2005/8/layout/pList2#3"/>
    <dgm:cxn modelId="{8563F09A-383A-4914-B075-2C2A5B32B837}" srcId="{9E8085F4-EAD8-4576-8A69-BF0C1F9922D9}" destId="{EE30E980-1B03-4B15-BDF2-8479E043B659}" srcOrd="3" destOrd="0" parTransId="{A712E215-F6E4-4B6F-BB74-92AF74B94867}" sibTransId="{6C7A25EE-248E-4957-97AB-2C4760220DC5}"/>
    <dgm:cxn modelId="{B7CE432E-D1E7-4ABC-BAAF-15F6643C8F7A}" srcId="{9E8085F4-EAD8-4576-8A69-BF0C1F9922D9}" destId="{124BEA92-FB9E-4D48-B337-87E2BF6C96DE}" srcOrd="2" destOrd="0" parTransId="{80979D92-1461-4257-B5D6-328BF6AAA274}" sibTransId="{F99469F3-7EBA-4DCD-B9F1-CE5A0D3A8B9C}"/>
    <dgm:cxn modelId="{603C86C8-81C6-46F2-9B40-5763C13747EB}" type="presOf" srcId="{F99469F3-7EBA-4DCD-B9F1-CE5A0D3A8B9C}" destId="{8AD9518D-F1A3-48AC-8091-6EE058120758}" srcOrd="0" destOrd="0" presId="urn:microsoft.com/office/officeart/2005/8/layout/pList2#3"/>
    <dgm:cxn modelId="{E5C8AE35-70EF-4B62-9190-F748A47019E9}" type="presOf" srcId="{9E8085F4-EAD8-4576-8A69-BF0C1F9922D9}" destId="{4A60F50D-F07C-4C4D-BBC0-E9C1F9578E62}" srcOrd="0" destOrd="0" presId="urn:microsoft.com/office/officeart/2005/8/layout/pList2#3"/>
    <dgm:cxn modelId="{961988ED-6575-42A1-B746-45740F9B4162}" srcId="{9E8085F4-EAD8-4576-8A69-BF0C1F9922D9}" destId="{91A3BAEE-D9A2-4C51-86FC-AEFEF87BE542}" srcOrd="0" destOrd="0" parTransId="{46A69F60-311F-43D4-8670-8D2871EEE59C}" sibTransId="{B70240BF-1357-4AC9-A401-9D8CEB4FC7B7}"/>
    <dgm:cxn modelId="{961A9726-5807-4E4F-908E-C628F21F1E71}" type="presOf" srcId="{124BEA92-FB9E-4D48-B337-87E2BF6C96DE}" destId="{1A7AB510-0A72-41E5-8953-09A87BCB2865}" srcOrd="0" destOrd="0" presId="urn:microsoft.com/office/officeart/2005/8/layout/pList2#3"/>
    <dgm:cxn modelId="{EA45288A-1969-42CE-8B67-0F473B9054CD}" type="presOf" srcId="{91A3BAEE-D9A2-4C51-86FC-AEFEF87BE542}" destId="{B62F4DD2-FFE3-4E4C-B3C2-67BACE5220F0}" srcOrd="0" destOrd="0" presId="urn:microsoft.com/office/officeart/2005/8/layout/pList2#3"/>
    <dgm:cxn modelId="{494855DE-3322-46DC-B3AA-093F60116B24}" type="presOf" srcId="{B70240BF-1357-4AC9-A401-9D8CEB4FC7B7}" destId="{222F0197-CA10-4620-8F17-DD33C8A80979}" srcOrd="0" destOrd="0" presId="urn:microsoft.com/office/officeart/2005/8/layout/pList2#3"/>
    <dgm:cxn modelId="{8A2734DA-5C79-481B-9DD3-957AEC8B9A76}" type="presOf" srcId="{EE30E980-1B03-4B15-BDF2-8479E043B659}" destId="{5FC4C874-46A1-4744-87A8-05472E394E4F}" srcOrd="0" destOrd="0" presId="urn:microsoft.com/office/officeart/2005/8/layout/pList2#3"/>
    <dgm:cxn modelId="{0C02C1C0-F26B-41F9-86E4-D7D7A5FB32AE}" srcId="{9E8085F4-EAD8-4576-8A69-BF0C1F9922D9}" destId="{2B5FEF12-7E68-4880-9AB1-08172A871B9E}" srcOrd="1" destOrd="0" parTransId="{CDC3BADE-0E96-40ED-9BED-0D518E2AA299}" sibTransId="{9175D15B-7D3B-4960-A432-B3E433289CD2}"/>
    <dgm:cxn modelId="{51E777A8-8A6C-4C5A-AD0B-742EB79DD570}" type="presOf" srcId="{2B5FEF12-7E68-4880-9AB1-08172A871B9E}" destId="{413D47FC-B06F-4F88-8935-96F3FB52C1F6}" srcOrd="0" destOrd="0" presId="urn:microsoft.com/office/officeart/2005/8/layout/pList2#3"/>
    <dgm:cxn modelId="{F5E737E0-E451-48C7-8854-3D00D3EA9CAB}" type="presParOf" srcId="{4A60F50D-F07C-4C4D-BBC0-E9C1F9578E62}" destId="{B590FDC5-5FCD-403E-8823-8438A8CBCFCC}" srcOrd="0" destOrd="0" presId="urn:microsoft.com/office/officeart/2005/8/layout/pList2#3"/>
    <dgm:cxn modelId="{3881435C-0E41-4559-9556-E02532BAA1EA}" type="presParOf" srcId="{4A60F50D-F07C-4C4D-BBC0-E9C1F9578E62}" destId="{627A618B-F579-4433-B642-D15183674F67}" srcOrd="1" destOrd="0" presId="urn:microsoft.com/office/officeart/2005/8/layout/pList2#3"/>
    <dgm:cxn modelId="{6602C815-BE0A-4BC9-BE21-3379518BEA7D}" type="presParOf" srcId="{627A618B-F579-4433-B642-D15183674F67}" destId="{9D08E421-EE3D-4366-A9D8-1E3ED318AC49}" srcOrd="0" destOrd="0" presId="urn:microsoft.com/office/officeart/2005/8/layout/pList2#3"/>
    <dgm:cxn modelId="{4443CB6A-069C-43B7-9E45-5D43A5B576E4}" type="presParOf" srcId="{9D08E421-EE3D-4366-A9D8-1E3ED318AC49}" destId="{B62F4DD2-FFE3-4E4C-B3C2-67BACE5220F0}" srcOrd="0" destOrd="0" presId="urn:microsoft.com/office/officeart/2005/8/layout/pList2#3"/>
    <dgm:cxn modelId="{C8DBF23D-F9BF-4538-8F7D-2FEAD47EC7CB}" type="presParOf" srcId="{9D08E421-EE3D-4366-A9D8-1E3ED318AC49}" destId="{C8B400F8-678F-4B30-AF60-69CB24E70281}" srcOrd="1" destOrd="0" presId="urn:microsoft.com/office/officeart/2005/8/layout/pList2#3"/>
    <dgm:cxn modelId="{AC20A691-E360-4276-A7B5-0A01F7CEF1E5}" type="presParOf" srcId="{9D08E421-EE3D-4366-A9D8-1E3ED318AC49}" destId="{4876E344-6423-4005-9C7C-988E2318651A}" srcOrd="2" destOrd="0" presId="urn:microsoft.com/office/officeart/2005/8/layout/pList2#3"/>
    <dgm:cxn modelId="{91C228FD-61E4-4F4A-BE2A-4BA7023F3BD8}" type="presParOf" srcId="{627A618B-F579-4433-B642-D15183674F67}" destId="{222F0197-CA10-4620-8F17-DD33C8A80979}" srcOrd="1" destOrd="0" presId="urn:microsoft.com/office/officeart/2005/8/layout/pList2#3"/>
    <dgm:cxn modelId="{58AC1559-1692-4F63-A3A7-35A0A1B6C226}" type="presParOf" srcId="{627A618B-F579-4433-B642-D15183674F67}" destId="{7568241B-A2B5-41BA-96BB-CA3F2F12EF3B}" srcOrd="2" destOrd="0" presId="urn:microsoft.com/office/officeart/2005/8/layout/pList2#3"/>
    <dgm:cxn modelId="{14D1B7AA-7230-4D1F-A808-4C3C4ED78D7A}" type="presParOf" srcId="{7568241B-A2B5-41BA-96BB-CA3F2F12EF3B}" destId="{413D47FC-B06F-4F88-8935-96F3FB52C1F6}" srcOrd="0" destOrd="0" presId="urn:microsoft.com/office/officeart/2005/8/layout/pList2#3"/>
    <dgm:cxn modelId="{A5D090A7-25A5-4144-BA02-C0A5A53CE3C2}" type="presParOf" srcId="{7568241B-A2B5-41BA-96BB-CA3F2F12EF3B}" destId="{47411910-6F0E-48B1-A033-AF378147FC51}" srcOrd="1" destOrd="0" presId="urn:microsoft.com/office/officeart/2005/8/layout/pList2#3"/>
    <dgm:cxn modelId="{FAC7C23B-C955-44A6-88AA-37D99C2F511C}" type="presParOf" srcId="{7568241B-A2B5-41BA-96BB-CA3F2F12EF3B}" destId="{457F3911-FA30-4D78-A29F-7748430AD291}" srcOrd="2" destOrd="0" presId="urn:microsoft.com/office/officeart/2005/8/layout/pList2#3"/>
    <dgm:cxn modelId="{75B97B5A-C9C2-47E4-95C5-0D736B75BD7F}" type="presParOf" srcId="{627A618B-F579-4433-B642-D15183674F67}" destId="{F33E6A6B-CEA6-4C40-9C01-E49E9E303399}" srcOrd="3" destOrd="0" presId="urn:microsoft.com/office/officeart/2005/8/layout/pList2#3"/>
    <dgm:cxn modelId="{649A47A8-A54A-48EB-9214-7A5FD3941EC0}" type="presParOf" srcId="{627A618B-F579-4433-B642-D15183674F67}" destId="{DD7554B3-B89C-452C-B699-63B8890CDAEC}" srcOrd="4" destOrd="0" presId="urn:microsoft.com/office/officeart/2005/8/layout/pList2#3"/>
    <dgm:cxn modelId="{7C98FA0A-4F93-4976-A6BB-BCDB63EBEA6E}" type="presParOf" srcId="{DD7554B3-B89C-452C-B699-63B8890CDAEC}" destId="{1A7AB510-0A72-41E5-8953-09A87BCB2865}" srcOrd="0" destOrd="0" presId="urn:microsoft.com/office/officeart/2005/8/layout/pList2#3"/>
    <dgm:cxn modelId="{83047A6B-D2B1-4950-B460-6BAB0504F1DF}" type="presParOf" srcId="{DD7554B3-B89C-452C-B699-63B8890CDAEC}" destId="{521F49F4-AD56-4310-8AE4-CDE7F1CBB643}" srcOrd="1" destOrd="0" presId="urn:microsoft.com/office/officeart/2005/8/layout/pList2#3"/>
    <dgm:cxn modelId="{5D840843-D51F-493B-91C8-4DB7893A73C3}" type="presParOf" srcId="{DD7554B3-B89C-452C-B699-63B8890CDAEC}" destId="{23F989E6-3B4F-456A-8FC3-B1636127C9DC}" srcOrd="2" destOrd="0" presId="urn:microsoft.com/office/officeart/2005/8/layout/pList2#3"/>
    <dgm:cxn modelId="{6BC25E29-C31A-44F3-8244-7BB51DB39184}" type="presParOf" srcId="{627A618B-F579-4433-B642-D15183674F67}" destId="{8AD9518D-F1A3-48AC-8091-6EE058120758}" srcOrd="5" destOrd="0" presId="urn:microsoft.com/office/officeart/2005/8/layout/pList2#3"/>
    <dgm:cxn modelId="{B06DCE70-8FD4-4C7A-82C6-75C2F6E37866}" type="presParOf" srcId="{627A618B-F579-4433-B642-D15183674F67}" destId="{B1BEDCBA-6F76-4AC2-87FD-8A6E3C4BA579}" srcOrd="6" destOrd="0" presId="urn:microsoft.com/office/officeart/2005/8/layout/pList2#3"/>
    <dgm:cxn modelId="{B4A3132F-233F-43A5-89EC-51C94C03EC41}" type="presParOf" srcId="{B1BEDCBA-6F76-4AC2-87FD-8A6E3C4BA579}" destId="{5FC4C874-46A1-4744-87A8-05472E394E4F}" srcOrd="0" destOrd="0" presId="urn:microsoft.com/office/officeart/2005/8/layout/pList2#3"/>
    <dgm:cxn modelId="{7B8356E4-8578-4E7C-87A3-3E1E9E1684AA}" type="presParOf" srcId="{B1BEDCBA-6F76-4AC2-87FD-8A6E3C4BA579}" destId="{623FB7F5-15D9-4A70-8ECC-4D82EA649465}" srcOrd="1" destOrd="0" presId="urn:microsoft.com/office/officeart/2005/8/layout/pList2#3"/>
    <dgm:cxn modelId="{E2EB38B7-2F92-44F7-8607-E9613FE71C46}" type="presParOf" srcId="{B1BEDCBA-6F76-4AC2-87FD-8A6E3C4BA579}" destId="{DF317535-1E4E-42F1-8163-630E15B83714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316520-063C-4E2C-85F1-1D3530990CE0}" type="doc">
      <dgm:prSet loTypeId="urn:microsoft.com/office/officeart/2005/8/layout/pList2#4" loCatId="list" qsTypeId="urn:microsoft.com/office/officeart/2005/8/quickstyle/simple4" qsCatId="simple" csTypeId="urn:microsoft.com/office/officeart/2005/8/colors/accent1_2" csCatId="accent1" phldr="1"/>
      <dgm:spPr/>
    </dgm:pt>
    <dgm:pt modelId="{3482BA47-CBED-43DA-95FD-9D9F6C779EDF}">
      <dgm:prSet phldrT="[Text]"/>
      <dgm:spPr/>
      <dgm:t>
        <a:bodyPr/>
        <a:lstStyle/>
        <a:p>
          <a:r>
            <a:rPr lang="en-AU" smtClean="0"/>
            <a:t>Work closely with manufacturer or fabric supplier to solve the issue and then agree upon a fair resolution</a:t>
          </a:r>
          <a:endParaRPr lang="en-AU" dirty="0"/>
        </a:p>
      </dgm:t>
    </dgm:pt>
    <dgm:pt modelId="{E1D22C46-081D-40AC-B3F4-F861C825852B}" type="parTrans" cxnId="{31A187B8-A58B-4DB4-AC52-A836735ACE6E}">
      <dgm:prSet/>
      <dgm:spPr/>
      <dgm:t>
        <a:bodyPr/>
        <a:lstStyle/>
        <a:p>
          <a:endParaRPr lang="en-AU"/>
        </a:p>
      </dgm:t>
    </dgm:pt>
    <dgm:pt modelId="{A880F4E1-CB6F-44D6-8A47-D6E2B5EC0D9A}" type="sibTrans" cxnId="{31A187B8-A58B-4DB4-AC52-A836735ACE6E}">
      <dgm:prSet/>
      <dgm:spPr/>
      <dgm:t>
        <a:bodyPr/>
        <a:lstStyle/>
        <a:p>
          <a:endParaRPr lang="en-AU"/>
        </a:p>
      </dgm:t>
    </dgm:pt>
    <dgm:pt modelId="{8CAE8540-2BFA-4A2F-8AC1-253D561D175E}">
      <dgm:prSet/>
      <dgm:spPr/>
      <dgm:t>
        <a:bodyPr/>
        <a:lstStyle/>
        <a:p>
          <a:r>
            <a:rPr lang="en-AU" smtClean="0"/>
            <a:t>Take legal action if this fails</a:t>
          </a:r>
          <a:endParaRPr lang="en-AU"/>
        </a:p>
      </dgm:t>
    </dgm:pt>
    <dgm:pt modelId="{1A631F25-0E90-4CE5-BC53-3C7B1D68F1FA}" type="parTrans" cxnId="{8978FD50-8ED6-4F6B-8CBC-CF522F5B5D21}">
      <dgm:prSet/>
      <dgm:spPr/>
      <dgm:t>
        <a:bodyPr/>
        <a:lstStyle/>
        <a:p>
          <a:endParaRPr lang="en-AU"/>
        </a:p>
      </dgm:t>
    </dgm:pt>
    <dgm:pt modelId="{DBCD2DD2-CECA-408F-A76F-19553A3A22B1}" type="sibTrans" cxnId="{8978FD50-8ED6-4F6B-8CBC-CF522F5B5D21}">
      <dgm:prSet/>
      <dgm:spPr/>
      <dgm:t>
        <a:bodyPr/>
        <a:lstStyle/>
        <a:p>
          <a:endParaRPr lang="en-AU"/>
        </a:p>
      </dgm:t>
    </dgm:pt>
    <dgm:pt modelId="{A6F39199-76F2-49D4-9636-924D8F2AB712}">
      <dgm:prSet/>
      <dgm:spPr/>
      <dgm:t>
        <a:bodyPr/>
        <a:lstStyle/>
        <a:p>
          <a:r>
            <a:rPr lang="en-AU" dirty="0" smtClean="0"/>
            <a:t>Move on,</a:t>
          </a:r>
        </a:p>
        <a:p>
          <a:r>
            <a:rPr lang="en-AU" dirty="0" smtClean="0"/>
            <a:t>absorb costs </a:t>
          </a:r>
        </a:p>
        <a:p>
          <a:r>
            <a:rPr lang="en-AU" dirty="0" smtClean="0"/>
            <a:t>and start again</a:t>
          </a:r>
          <a:endParaRPr lang="en-AU" dirty="0"/>
        </a:p>
      </dgm:t>
    </dgm:pt>
    <dgm:pt modelId="{46753429-D66F-40EC-9546-B379EC3B31A8}" type="parTrans" cxnId="{6591817E-6670-4877-AF15-66E24AD2A413}">
      <dgm:prSet/>
      <dgm:spPr/>
      <dgm:t>
        <a:bodyPr/>
        <a:lstStyle/>
        <a:p>
          <a:endParaRPr lang="en-AU"/>
        </a:p>
      </dgm:t>
    </dgm:pt>
    <dgm:pt modelId="{1BA09F43-C185-4B36-B1B8-8CB6DAA0C1EF}" type="sibTrans" cxnId="{6591817E-6670-4877-AF15-66E24AD2A413}">
      <dgm:prSet/>
      <dgm:spPr/>
      <dgm:t>
        <a:bodyPr/>
        <a:lstStyle/>
        <a:p>
          <a:endParaRPr lang="en-AU"/>
        </a:p>
      </dgm:t>
    </dgm:pt>
    <dgm:pt modelId="{1242B780-15FA-4AB5-A46F-854B1A14B107}" type="pres">
      <dgm:prSet presAssocID="{32316520-063C-4E2C-85F1-1D3530990CE0}" presName="Name0" presStyleCnt="0">
        <dgm:presLayoutVars>
          <dgm:dir/>
          <dgm:resizeHandles val="exact"/>
        </dgm:presLayoutVars>
      </dgm:prSet>
      <dgm:spPr/>
    </dgm:pt>
    <dgm:pt modelId="{0C90C6E5-E24A-4D3C-8801-AEEE42CB80AE}" type="pres">
      <dgm:prSet presAssocID="{32316520-063C-4E2C-85F1-1D3530990CE0}" presName="bkgdShp" presStyleLbl="alignAccFollowNode1" presStyleIdx="0" presStyleCnt="1"/>
      <dgm:spPr/>
    </dgm:pt>
    <dgm:pt modelId="{6DFC9DAA-06A2-4FB7-8DCB-0D700FC69846}" type="pres">
      <dgm:prSet presAssocID="{32316520-063C-4E2C-85F1-1D3530990CE0}" presName="linComp" presStyleCnt="0"/>
      <dgm:spPr/>
    </dgm:pt>
    <dgm:pt modelId="{5ABBA1D0-A5D5-43B2-B05B-F9861C2A3AAC}" type="pres">
      <dgm:prSet presAssocID="{3482BA47-CBED-43DA-95FD-9D9F6C779EDF}" presName="compNode" presStyleCnt="0"/>
      <dgm:spPr/>
    </dgm:pt>
    <dgm:pt modelId="{45117604-2595-456F-99EA-BE7FA02EAF10}" type="pres">
      <dgm:prSet presAssocID="{3482BA47-CBED-43DA-95FD-9D9F6C779E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3B44B36-806A-4FB6-B61D-D5BE0A23165B}" type="pres">
      <dgm:prSet presAssocID="{3482BA47-CBED-43DA-95FD-9D9F6C779EDF}" presName="invisiNode" presStyleLbl="node1" presStyleIdx="0" presStyleCnt="3"/>
      <dgm:spPr/>
    </dgm:pt>
    <dgm:pt modelId="{B6B8C171-5955-4853-995E-DE2DE8C6BCEB}" type="pres">
      <dgm:prSet presAssocID="{3482BA47-CBED-43DA-95FD-9D9F6C779ED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3F5BB2-94BA-46DA-AD82-661EA1E754AE}" type="pres">
      <dgm:prSet presAssocID="{A880F4E1-CB6F-44D6-8A47-D6E2B5EC0D9A}" presName="sibTrans" presStyleLbl="sibTrans2D1" presStyleIdx="0" presStyleCnt="0"/>
      <dgm:spPr/>
      <dgm:t>
        <a:bodyPr/>
        <a:lstStyle/>
        <a:p>
          <a:endParaRPr lang="en-AU"/>
        </a:p>
      </dgm:t>
    </dgm:pt>
    <dgm:pt modelId="{EC6A75C4-3F7B-4C35-B170-39E66F50C44D}" type="pres">
      <dgm:prSet presAssocID="{8CAE8540-2BFA-4A2F-8AC1-253D561D175E}" presName="compNode" presStyleCnt="0"/>
      <dgm:spPr/>
    </dgm:pt>
    <dgm:pt modelId="{DCB1D360-3E64-4AF1-813F-9314A8BE5AC0}" type="pres">
      <dgm:prSet presAssocID="{8CAE8540-2BFA-4A2F-8AC1-253D561D17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01BE3C6-D23B-4886-80F5-8AC00AA51ECB}" type="pres">
      <dgm:prSet presAssocID="{8CAE8540-2BFA-4A2F-8AC1-253D561D175E}" presName="invisiNode" presStyleLbl="node1" presStyleIdx="1" presStyleCnt="3"/>
      <dgm:spPr/>
    </dgm:pt>
    <dgm:pt modelId="{42DF378D-D8CE-461D-8F52-5A3D28394A1D}" type="pres">
      <dgm:prSet presAssocID="{8CAE8540-2BFA-4A2F-8AC1-253D561D175E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EC214B6-F667-463C-85D5-5784EDB9B464}" type="pres">
      <dgm:prSet presAssocID="{DBCD2DD2-CECA-408F-A76F-19553A3A22B1}" presName="sibTrans" presStyleLbl="sibTrans2D1" presStyleIdx="0" presStyleCnt="0"/>
      <dgm:spPr/>
      <dgm:t>
        <a:bodyPr/>
        <a:lstStyle/>
        <a:p>
          <a:endParaRPr lang="en-AU"/>
        </a:p>
      </dgm:t>
    </dgm:pt>
    <dgm:pt modelId="{F5ABDF27-7F0C-4167-8C26-BABBFB6F32A2}" type="pres">
      <dgm:prSet presAssocID="{A6F39199-76F2-49D4-9636-924D8F2AB712}" presName="compNode" presStyleCnt="0"/>
      <dgm:spPr/>
    </dgm:pt>
    <dgm:pt modelId="{9F75F431-B370-49E2-93B2-54E09A3C6053}" type="pres">
      <dgm:prSet presAssocID="{A6F39199-76F2-49D4-9636-924D8F2AB7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D65D728-B179-4588-95BD-6D98749B9133}" type="pres">
      <dgm:prSet presAssocID="{A6F39199-76F2-49D4-9636-924D8F2AB712}" presName="invisiNode" presStyleLbl="node1" presStyleIdx="2" presStyleCnt="3"/>
      <dgm:spPr/>
    </dgm:pt>
    <dgm:pt modelId="{1B38CBE7-CABF-4248-8FB5-7772E1A13B2C}" type="pres">
      <dgm:prSet presAssocID="{A6F39199-76F2-49D4-9636-924D8F2AB71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AU"/>
        </a:p>
      </dgm:t>
    </dgm:pt>
  </dgm:ptLst>
  <dgm:cxnLst>
    <dgm:cxn modelId="{5A84EABF-C5AA-4405-97F3-24A941BE493E}" type="presOf" srcId="{A6F39199-76F2-49D4-9636-924D8F2AB712}" destId="{9F75F431-B370-49E2-93B2-54E09A3C6053}" srcOrd="0" destOrd="0" presId="urn:microsoft.com/office/officeart/2005/8/layout/pList2#4"/>
    <dgm:cxn modelId="{C34954ED-3913-450C-BFA7-E933FABFC756}" type="presOf" srcId="{DBCD2DD2-CECA-408F-A76F-19553A3A22B1}" destId="{8EC214B6-F667-463C-85D5-5784EDB9B464}" srcOrd="0" destOrd="0" presId="urn:microsoft.com/office/officeart/2005/8/layout/pList2#4"/>
    <dgm:cxn modelId="{FC0F2E2A-1C7C-42F8-A4E2-438D023A5B79}" type="presOf" srcId="{8CAE8540-2BFA-4A2F-8AC1-253D561D175E}" destId="{DCB1D360-3E64-4AF1-813F-9314A8BE5AC0}" srcOrd="0" destOrd="0" presId="urn:microsoft.com/office/officeart/2005/8/layout/pList2#4"/>
    <dgm:cxn modelId="{B82301E7-1AE8-428A-BEE4-D2078227F9BC}" type="presOf" srcId="{A880F4E1-CB6F-44D6-8A47-D6E2B5EC0D9A}" destId="{333F5BB2-94BA-46DA-AD82-661EA1E754AE}" srcOrd="0" destOrd="0" presId="urn:microsoft.com/office/officeart/2005/8/layout/pList2#4"/>
    <dgm:cxn modelId="{AD2ACBDB-3849-40D5-B6AB-6D147D4BB329}" type="presOf" srcId="{32316520-063C-4E2C-85F1-1D3530990CE0}" destId="{1242B780-15FA-4AB5-A46F-854B1A14B107}" srcOrd="0" destOrd="0" presId="urn:microsoft.com/office/officeart/2005/8/layout/pList2#4"/>
    <dgm:cxn modelId="{DFB1E637-7269-480E-8370-F9E634F597FE}" type="presOf" srcId="{3482BA47-CBED-43DA-95FD-9D9F6C779EDF}" destId="{45117604-2595-456F-99EA-BE7FA02EAF10}" srcOrd="0" destOrd="0" presId="urn:microsoft.com/office/officeart/2005/8/layout/pList2#4"/>
    <dgm:cxn modelId="{6591817E-6670-4877-AF15-66E24AD2A413}" srcId="{32316520-063C-4E2C-85F1-1D3530990CE0}" destId="{A6F39199-76F2-49D4-9636-924D8F2AB712}" srcOrd="2" destOrd="0" parTransId="{46753429-D66F-40EC-9546-B379EC3B31A8}" sibTransId="{1BA09F43-C185-4B36-B1B8-8CB6DAA0C1EF}"/>
    <dgm:cxn modelId="{8978FD50-8ED6-4F6B-8CBC-CF522F5B5D21}" srcId="{32316520-063C-4E2C-85F1-1D3530990CE0}" destId="{8CAE8540-2BFA-4A2F-8AC1-253D561D175E}" srcOrd="1" destOrd="0" parTransId="{1A631F25-0E90-4CE5-BC53-3C7B1D68F1FA}" sibTransId="{DBCD2DD2-CECA-408F-A76F-19553A3A22B1}"/>
    <dgm:cxn modelId="{31A187B8-A58B-4DB4-AC52-A836735ACE6E}" srcId="{32316520-063C-4E2C-85F1-1D3530990CE0}" destId="{3482BA47-CBED-43DA-95FD-9D9F6C779EDF}" srcOrd="0" destOrd="0" parTransId="{E1D22C46-081D-40AC-B3F4-F861C825852B}" sibTransId="{A880F4E1-CB6F-44D6-8A47-D6E2B5EC0D9A}"/>
    <dgm:cxn modelId="{4A1B0036-B2FA-4810-AFCA-B72A6C7C1F86}" type="presParOf" srcId="{1242B780-15FA-4AB5-A46F-854B1A14B107}" destId="{0C90C6E5-E24A-4D3C-8801-AEEE42CB80AE}" srcOrd="0" destOrd="0" presId="urn:microsoft.com/office/officeart/2005/8/layout/pList2#4"/>
    <dgm:cxn modelId="{75976FBE-470A-45B3-85B4-95420C6D62D4}" type="presParOf" srcId="{1242B780-15FA-4AB5-A46F-854B1A14B107}" destId="{6DFC9DAA-06A2-4FB7-8DCB-0D700FC69846}" srcOrd="1" destOrd="0" presId="urn:microsoft.com/office/officeart/2005/8/layout/pList2#4"/>
    <dgm:cxn modelId="{4D5643D8-E01A-4750-8380-FAA17C901110}" type="presParOf" srcId="{6DFC9DAA-06A2-4FB7-8DCB-0D700FC69846}" destId="{5ABBA1D0-A5D5-43B2-B05B-F9861C2A3AAC}" srcOrd="0" destOrd="0" presId="urn:microsoft.com/office/officeart/2005/8/layout/pList2#4"/>
    <dgm:cxn modelId="{BA1CCE61-6A41-4A2D-B502-D07FBFC011F3}" type="presParOf" srcId="{5ABBA1D0-A5D5-43B2-B05B-F9861C2A3AAC}" destId="{45117604-2595-456F-99EA-BE7FA02EAF10}" srcOrd="0" destOrd="0" presId="urn:microsoft.com/office/officeart/2005/8/layout/pList2#4"/>
    <dgm:cxn modelId="{2E4BDDDD-A03E-426C-A18E-3F416F2E9626}" type="presParOf" srcId="{5ABBA1D0-A5D5-43B2-B05B-F9861C2A3AAC}" destId="{A3B44B36-806A-4FB6-B61D-D5BE0A23165B}" srcOrd="1" destOrd="0" presId="urn:microsoft.com/office/officeart/2005/8/layout/pList2#4"/>
    <dgm:cxn modelId="{EB294711-43C7-4D17-8BD0-032A58EBC818}" type="presParOf" srcId="{5ABBA1D0-A5D5-43B2-B05B-F9861C2A3AAC}" destId="{B6B8C171-5955-4853-995E-DE2DE8C6BCEB}" srcOrd="2" destOrd="0" presId="urn:microsoft.com/office/officeart/2005/8/layout/pList2#4"/>
    <dgm:cxn modelId="{C34DF5FD-863F-4783-B24E-2FB934A2D1FC}" type="presParOf" srcId="{6DFC9DAA-06A2-4FB7-8DCB-0D700FC69846}" destId="{333F5BB2-94BA-46DA-AD82-661EA1E754AE}" srcOrd="1" destOrd="0" presId="urn:microsoft.com/office/officeart/2005/8/layout/pList2#4"/>
    <dgm:cxn modelId="{B85BFF5A-2B48-406A-A4F0-48350E389084}" type="presParOf" srcId="{6DFC9DAA-06A2-4FB7-8DCB-0D700FC69846}" destId="{EC6A75C4-3F7B-4C35-B170-39E66F50C44D}" srcOrd="2" destOrd="0" presId="urn:microsoft.com/office/officeart/2005/8/layout/pList2#4"/>
    <dgm:cxn modelId="{F79D565C-CFA0-4829-A7F2-697031BFA677}" type="presParOf" srcId="{EC6A75C4-3F7B-4C35-B170-39E66F50C44D}" destId="{DCB1D360-3E64-4AF1-813F-9314A8BE5AC0}" srcOrd="0" destOrd="0" presId="urn:microsoft.com/office/officeart/2005/8/layout/pList2#4"/>
    <dgm:cxn modelId="{C0AB1829-AE46-4A56-BE40-C75084C00994}" type="presParOf" srcId="{EC6A75C4-3F7B-4C35-B170-39E66F50C44D}" destId="{E01BE3C6-D23B-4886-80F5-8AC00AA51ECB}" srcOrd="1" destOrd="0" presId="urn:microsoft.com/office/officeart/2005/8/layout/pList2#4"/>
    <dgm:cxn modelId="{191A65C0-3F7E-44C0-8AA9-B8C5C2FF4F93}" type="presParOf" srcId="{EC6A75C4-3F7B-4C35-B170-39E66F50C44D}" destId="{42DF378D-D8CE-461D-8F52-5A3D28394A1D}" srcOrd="2" destOrd="0" presId="urn:microsoft.com/office/officeart/2005/8/layout/pList2#4"/>
    <dgm:cxn modelId="{5B3FE836-9B60-40DF-A190-CF18D72F0745}" type="presParOf" srcId="{6DFC9DAA-06A2-4FB7-8DCB-0D700FC69846}" destId="{8EC214B6-F667-463C-85D5-5784EDB9B464}" srcOrd="3" destOrd="0" presId="urn:microsoft.com/office/officeart/2005/8/layout/pList2#4"/>
    <dgm:cxn modelId="{4E0A2586-F78B-46A9-A8B9-6021F34ADDC1}" type="presParOf" srcId="{6DFC9DAA-06A2-4FB7-8DCB-0D700FC69846}" destId="{F5ABDF27-7F0C-4167-8C26-BABBFB6F32A2}" srcOrd="4" destOrd="0" presId="urn:microsoft.com/office/officeart/2005/8/layout/pList2#4"/>
    <dgm:cxn modelId="{988CFC66-CA40-4C2C-B5F1-BD63F650CFA3}" type="presParOf" srcId="{F5ABDF27-7F0C-4167-8C26-BABBFB6F32A2}" destId="{9F75F431-B370-49E2-93B2-54E09A3C6053}" srcOrd="0" destOrd="0" presId="urn:microsoft.com/office/officeart/2005/8/layout/pList2#4"/>
    <dgm:cxn modelId="{BB9EBAFB-E7B1-4012-9272-557EAEA98425}" type="presParOf" srcId="{F5ABDF27-7F0C-4167-8C26-BABBFB6F32A2}" destId="{CD65D728-B179-4588-95BD-6D98749B9133}" srcOrd="1" destOrd="0" presId="urn:microsoft.com/office/officeart/2005/8/layout/pList2#4"/>
    <dgm:cxn modelId="{166137AD-79DD-42F4-89E8-E11708F418A2}" type="presParOf" srcId="{F5ABDF27-7F0C-4167-8C26-BABBFB6F32A2}" destId="{1B38CBE7-CABF-4248-8FB5-7772E1A13B2C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366FD-15EB-4B33-A523-5AA92A886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77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98F60-3C17-4294-BE3A-5647581F3D99}" type="datetimeFigureOut">
              <a:rPr lang="en-AU" smtClean="0"/>
              <a:t>17/12/2014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4FEA7-26DD-4998-BBC4-3F26F455B05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783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74655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4605560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Right Triangle 15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rgbClr val="000066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586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40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68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905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40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50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108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316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7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076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198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2955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algn="ctr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343444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346959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Right Triangle 11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27"/>
          <p:cNvSpPr txBox="1">
            <a:spLocks/>
          </p:cNvSpPr>
          <p:nvPr userDrawn="1"/>
        </p:nvSpPr>
        <p:spPr>
          <a:xfrm>
            <a:off x="5868144" y="6532784"/>
            <a:ext cx="3240361" cy="208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©</a:t>
            </a:r>
            <a:r>
              <a:rPr lang="en-US" baseline="0" dirty="0" smtClean="0">
                <a:solidFill>
                  <a:schemeClr val="bg2">
                    <a:lumMod val="25000"/>
                  </a:schemeClr>
                </a:solidFill>
              </a:rPr>
              <a:t> 2014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TCF</a:t>
            </a:r>
            <a:r>
              <a:rPr lang="en-US" baseline="0" dirty="0" smtClean="0">
                <a:solidFill>
                  <a:schemeClr val="bg2">
                    <a:lumMod val="25000"/>
                  </a:schemeClr>
                </a:solidFill>
              </a:rPr>
              <a:t> WA </a:t>
            </a:r>
            <a:r>
              <a:rPr lang="en-US" baseline="0" dirty="0" err="1" smtClean="0">
                <a:solidFill>
                  <a:schemeClr val="bg2">
                    <a:lumMod val="25000"/>
                  </a:schemeClr>
                </a:solidFill>
              </a:rPr>
              <a:t>Inc</a:t>
            </a:r>
            <a:r>
              <a:rPr lang="en-US" baseline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– All Rights Reserved.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14B42CC-D946-41CA-A86F-128FED85ED65}" type="datetimeFigureOut">
              <a:rPr lang="en-AU" smtClean="0"/>
              <a:pPr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C7FFE31D-BFD3-449C-8F92-E521C5A5B92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35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14B42CC-D946-41CA-A86F-128FED85ED65}" type="datetimeFigureOut">
              <a:rPr lang="en-AU" smtClean="0"/>
              <a:pPr/>
              <a:t>17/12/2014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C7FFE31D-BFD3-449C-8F92-E521C5A5B9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26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44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14B42CC-D946-41CA-A86F-128FED85ED65}" type="datetimeFigureOut">
              <a:rPr lang="en-AU" smtClean="0"/>
              <a:pPr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C7FFE31D-BFD3-449C-8F92-E521C5A5B92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auto">
          <a:xfrm>
            <a:off x="5436096" y="6453336"/>
            <a:ext cx="3581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sz="10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© TCFWA </a:t>
            </a:r>
            <a:r>
              <a:rPr lang="en-US" sz="10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2014 </a:t>
            </a:r>
            <a:r>
              <a:rPr lang="en-US" sz="10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16204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rgbClr val="000066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1060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1" name="Date Placeholder 27"/>
          <p:cNvSpPr txBox="1">
            <a:spLocks/>
          </p:cNvSpPr>
          <p:nvPr userDrawn="1"/>
        </p:nvSpPr>
        <p:spPr>
          <a:xfrm>
            <a:off x="5868144" y="6532784"/>
            <a:ext cx="3240361" cy="208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©</a:t>
            </a:r>
            <a:r>
              <a:rPr lang="en-US" baseline="0" dirty="0" smtClean="0">
                <a:solidFill>
                  <a:schemeClr val="bg2">
                    <a:lumMod val="25000"/>
                  </a:schemeClr>
                </a:solidFill>
              </a:rPr>
              <a:t> 2015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TCF</a:t>
            </a:r>
            <a:r>
              <a:rPr lang="en-US" baseline="0" dirty="0" smtClean="0">
                <a:solidFill>
                  <a:schemeClr val="bg2">
                    <a:lumMod val="25000"/>
                  </a:schemeClr>
                </a:solidFill>
              </a:rPr>
              <a:t> WA Inc.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– All Rights Reserved.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 Placeholder 29"/>
          <p:cNvSpPr txBox="1">
            <a:spLocks/>
          </p:cNvSpPr>
          <p:nvPr userDrawn="1"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ct val="68000"/>
              <a:buFont typeface="Wingdings 3"/>
              <a:buChar char=""/>
              <a:defRPr kumimoji="0" sz="27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5F5F5F"/>
              </a:buClr>
              <a:buFont typeface="Verdana"/>
              <a:buChar char="◦"/>
              <a:defRPr kumimoji="0" sz="23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777777"/>
              </a:buClr>
              <a:buSzPct val="100000"/>
              <a:buFont typeface="Wingdings 2"/>
              <a:buChar char=""/>
              <a:defRPr kumimoji="0" sz="21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808080"/>
              </a:buClr>
              <a:buFont typeface="Wingdings 2"/>
              <a:buChar char=""/>
              <a:defRPr kumimoji="0" sz="19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808080"/>
              </a:buClr>
              <a:buFont typeface="Wingdings 2"/>
              <a:buChar char=""/>
              <a:defRPr kumimoji="0"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99" r:id="rId5"/>
    <p:sldLayoutId id="2147483800" r:id="rId6"/>
    <p:sldLayoutId id="2147483802" r:id="rId7"/>
    <p:sldLayoutId id="2147483803" r:id="rId8"/>
    <p:sldLayoutId id="2147483804" r:id="rId9"/>
    <p:sldLayoutId id="2147483805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>
          <a:solidFill>
            <a:schemeClr val="bg2">
              <a:lumMod val="25000"/>
            </a:schemeClr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4D4D4D"/>
        </a:buClr>
        <a:buSzPct val="68000"/>
        <a:buFont typeface="Wingdings 3"/>
        <a:buChar char=""/>
        <a:defRPr kumimoji="0" sz="2700" kern="1200">
          <a:solidFill>
            <a:srgbClr val="4D4D4D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rgbClr val="5F5F5F"/>
        </a:buClr>
        <a:buFont typeface="Verdana"/>
        <a:buChar char="◦"/>
        <a:defRPr kumimoji="0" sz="2300" kern="1200">
          <a:solidFill>
            <a:srgbClr val="4D4D4D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rgbClr val="777777"/>
        </a:buClr>
        <a:buSzPct val="100000"/>
        <a:buFont typeface="Wingdings 2"/>
        <a:buChar char=""/>
        <a:defRPr kumimoji="0" sz="2100" kern="1200">
          <a:solidFill>
            <a:srgbClr val="4D4D4D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rgbClr val="808080"/>
        </a:buClr>
        <a:buFont typeface="Wingdings 2"/>
        <a:buChar char=""/>
        <a:defRPr kumimoji="0" sz="1900" kern="1200">
          <a:solidFill>
            <a:srgbClr val="4D4D4D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rgbClr val="808080"/>
        </a:buClr>
        <a:buFont typeface="Wingdings 2"/>
        <a:buChar char=""/>
        <a:defRPr kumimoji="0" sz="1800" kern="1200">
          <a:solidFill>
            <a:srgbClr val="4D4D4D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35FB-8F84-44FE-B653-0DAE75277A72}" type="datetimeFigureOut">
              <a:rPr lang="en-AU" smtClean="0"/>
              <a:t>17/12/2014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2576-4E01-495D-AFC8-8FD5DBDC1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6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faustralia.com/membership" TargetMode="External"/><Relationship Id="rId2" Type="http://schemas.openxmlformats.org/officeDocument/2006/relationships/hyperlink" Target="http://www.belmontbec.com/webinars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tcfwa.com.au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mailto:support@belmontbec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tcfglobal.com/" TargetMode="External"/><Relationship Id="rId4" Type="http://schemas.openxmlformats.org/officeDocument/2006/relationships/hyperlink" Target="http://www.tcfaustrali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0610"/>
            <a:ext cx="7772400" cy="1829761"/>
          </a:xfrm>
        </p:spPr>
        <p:txBody>
          <a:bodyPr>
            <a:normAutofit/>
          </a:bodyPr>
          <a:lstStyle/>
          <a:p>
            <a:r>
              <a:rPr lang="en-AU" sz="4400" dirty="0" smtClean="0"/>
              <a:t>Quality Control</a:t>
            </a:r>
            <a:br>
              <a:rPr lang="en-AU" sz="4400" dirty="0" smtClean="0"/>
            </a:br>
            <a:r>
              <a:rPr lang="en-AU" sz="4400" dirty="0" smtClean="0"/>
              <a:t>in the Fashion Industry 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9616"/>
            <a:ext cx="7772400" cy="1199704"/>
          </a:xfrm>
        </p:spPr>
        <p:txBody>
          <a:bodyPr/>
          <a:lstStyle/>
          <a:p>
            <a:r>
              <a:rPr lang="en-AU" dirty="0" smtClean="0"/>
              <a:t>Carol Hanlon, GAICD, MIEF</a:t>
            </a:r>
            <a:endParaRPr lang="en-A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r="63991"/>
          <a:stretch/>
        </p:blipFill>
        <p:spPr bwMode="auto">
          <a:xfrm>
            <a:off x="7416317" y="2797801"/>
            <a:ext cx="1152127" cy="8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4" r="22484"/>
          <a:stretch/>
        </p:blipFill>
        <p:spPr bwMode="auto">
          <a:xfrm>
            <a:off x="7200292" y="766535"/>
            <a:ext cx="1584176" cy="102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6" r="42937"/>
          <a:stretch/>
        </p:blipFill>
        <p:spPr bwMode="auto">
          <a:xfrm>
            <a:off x="7085355" y="1685553"/>
            <a:ext cx="181405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10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900" dirty="0" smtClean="0"/>
              <a:t>Some Common Fabric Issues</a:t>
            </a:r>
            <a:endParaRPr lang="en-AU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176464"/>
          </a:xfrm>
        </p:spPr>
        <p:txBody>
          <a:bodyPr>
            <a:normAutofit fontScale="85000" lnSpcReduction="20000"/>
          </a:bodyPr>
          <a:lstStyle/>
          <a:p>
            <a:pPr marL="109728" lvl="0" indent="0">
              <a:buNone/>
            </a:pPr>
            <a:r>
              <a:rPr lang="en-AU" b="1" dirty="0" smtClean="0"/>
              <a:t>Some common fabric issues to look for include:</a:t>
            </a:r>
          </a:p>
          <a:p>
            <a:pPr marL="109728" lvl="0" indent="0">
              <a:buNone/>
            </a:pPr>
            <a:endParaRPr lang="en-AU" dirty="0" smtClean="0"/>
          </a:p>
          <a:p>
            <a:r>
              <a:rPr lang="en-AU" dirty="0" smtClean="0"/>
              <a:t>Askewed or bias – filling yarns not square</a:t>
            </a:r>
          </a:p>
          <a:p>
            <a:pPr lvl="0"/>
            <a:r>
              <a:rPr lang="en-AU" dirty="0" smtClean="0"/>
              <a:t>Back fabric seam impression</a:t>
            </a:r>
          </a:p>
          <a:p>
            <a:pPr lvl="0"/>
            <a:r>
              <a:rPr lang="en-AU" dirty="0" smtClean="0"/>
              <a:t>Barre - appears to have horizontal streak</a:t>
            </a:r>
          </a:p>
          <a:p>
            <a:pPr lvl="0"/>
            <a:r>
              <a:rPr lang="en-AU" dirty="0" smtClean="0"/>
              <a:t>Broken colour pattern</a:t>
            </a:r>
          </a:p>
          <a:p>
            <a:pPr lvl="0"/>
            <a:r>
              <a:rPr lang="en-AU" dirty="0" smtClean="0"/>
              <a:t>Colour out</a:t>
            </a:r>
          </a:p>
          <a:p>
            <a:pPr lvl="0"/>
            <a:r>
              <a:rPr lang="en-AU" dirty="0" smtClean="0"/>
              <a:t>Colour smear</a:t>
            </a:r>
          </a:p>
          <a:p>
            <a:pPr lvl="0"/>
            <a:r>
              <a:rPr lang="en-AU" dirty="0" smtClean="0"/>
              <a:t>Crease mark</a:t>
            </a:r>
          </a:p>
          <a:p>
            <a:pPr lvl="0"/>
            <a:r>
              <a:rPr lang="en-AU" dirty="0" smtClean="0"/>
              <a:t>Drop stitches</a:t>
            </a:r>
          </a:p>
          <a:p>
            <a:pPr lvl="0"/>
            <a:r>
              <a:rPr lang="en-AU" dirty="0" smtClean="0"/>
              <a:t>Dye streak or printing</a:t>
            </a:r>
          </a:p>
          <a:p>
            <a:pPr lvl="0"/>
            <a:r>
              <a:rPr lang="en-AU" dirty="0" smtClean="0"/>
              <a:t>Holes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 l="4378" b="6897"/>
          <a:stretch>
            <a:fillRect/>
          </a:stretch>
        </p:blipFill>
        <p:spPr bwMode="auto">
          <a:xfrm>
            <a:off x="4788024" y="4960088"/>
            <a:ext cx="4355976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2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75240" cy="1080120"/>
          </a:xfrm>
        </p:spPr>
        <p:txBody>
          <a:bodyPr>
            <a:noAutofit/>
          </a:bodyPr>
          <a:lstStyle/>
          <a:p>
            <a:r>
              <a:rPr lang="en-AU" sz="3200" dirty="0" smtClean="0"/>
              <a:t>What to do if Manufacturing is Unsatisfactory</a:t>
            </a:r>
            <a:endParaRPr lang="en-AU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246827"/>
              </p:ext>
            </p:extLst>
          </p:nvPr>
        </p:nvGraphicFramePr>
        <p:xfrm>
          <a:off x="457200" y="1774825"/>
          <a:ext cx="8229600" cy="403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1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Dispute Resolution Options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093698"/>
              </p:ext>
            </p:extLst>
          </p:nvPr>
        </p:nvGraphicFramePr>
        <p:xfrm>
          <a:off x="457200" y="1774825"/>
          <a:ext cx="8229600" cy="395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5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Minimising Quality Control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280920" cy="4608511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 smtClean="0"/>
              <a:t>Build a relationship with your manufacturer and suppliers.</a:t>
            </a:r>
          </a:p>
          <a:p>
            <a:r>
              <a:rPr lang="en-AU" sz="2400" dirty="0" smtClean="0"/>
              <a:t>Set standards and adhere to them.</a:t>
            </a:r>
          </a:p>
          <a:p>
            <a:r>
              <a:rPr lang="en-AU" sz="2400" dirty="0" smtClean="0"/>
              <a:t>Be clear with your expectations.</a:t>
            </a:r>
          </a:p>
          <a:p>
            <a:r>
              <a:rPr lang="en-AU" sz="2400" dirty="0" smtClean="0"/>
              <a:t>Give thorough specification sheets.</a:t>
            </a:r>
          </a:p>
          <a:p>
            <a:r>
              <a:rPr lang="en-AU" sz="2400" dirty="0" smtClean="0"/>
              <a:t>Use a thorough quality control checklist. </a:t>
            </a:r>
          </a:p>
          <a:p>
            <a:r>
              <a:rPr lang="en-AU" sz="2400" dirty="0" smtClean="0"/>
              <a:t>Be in touch frequently.</a:t>
            </a:r>
          </a:p>
          <a:p>
            <a:r>
              <a:rPr lang="en-AU" sz="2400" dirty="0" smtClean="0"/>
              <a:t>Set guidelines for visiting the manufacturer throughout the production run.</a:t>
            </a:r>
          </a:p>
          <a:p>
            <a:r>
              <a:rPr lang="en-AU" sz="2400" dirty="0" smtClean="0"/>
              <a:t>Be proactive with any issues that arise.</a:t>
            </a:r>
          </a:p>
          <a:p>
            <a:r>
              <a:rPr lang="en-AU" sz="2400" dirty="0" smtClean="0"/>
              <a:t>Keep a cool head.</a:t>
            </a:r>
          </a:p>
          <a:p>
            <a:r>
              <a:rPr lang="en-AU" sz="2400" dirty="0" smtClean="0"/>
              <a:t>At the end of production run meet to discuss issues.</a:t>
            </a:r>
          </a:p>
          <a:p>
            <a:r>
              <a:rPr lang="en-AU" sz="2400" dirty="0" smtClean="0"/>
              <a:t>Amend specification sheets, quality control checklist etc if they can be improved upon.</a:t>
            </a:r>
          </a:p>
        </p:txBody>
      </p:sp>
    </p:spTree>
    <p:extLst>
      <p:ext uri="{BB962C8B-B14F-4D97-AF65-F5344CB8AC3E}">
        <p14:creationId xmlns:p14="http://schemas.microsoft.com/office/powerpoint/2010/main" val="17951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Additional Belmont BEC</a:t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TCF Australia Resources</a:t>
            </a:r>
            <a:endParaRPr lang="en-A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en-US" sz="7200" dirty="0" smtClean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r>
              <a:rPr lang="en-US" sz="7200" dirty="0" smtClean="0">
                <a:solidFill>
                  <a:schemeClr val="tx1"/>
                </a:solidFill>
              </a:rPr>
              <a:t>  View upcoming </a:t>
            </a:r>
            <a:r>
              <a:rPr lang="en-US" sz="7200" dirty="0" smtClean="0">
                <a:solidFill>
                  <a:schemeClr val="tx1"/>
                </a:solidFill>
                <a:hlinkClick r:id="rId2"/>
              </a:rPr>
              <a:t>www.belmontbec.com/webinars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endParaRPr lang="en-US" sz="7200" dirty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LIVE or Recorded Webinars </a:t>
            </a:r>
          </a:p>
          <a:p>
            <a:pPr marL="109728" indent="0" algn="ctr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Advisors, Mentors, Coaches also available to book ONLINE by hour - one/one</a:t>
            </a:r>
          </a:p>
          <a:p>
            <a:pPr marL="109728" indent="0" algn="ctr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r>
              <a:rPr lang="en-US" sz="6000" b="1" dirty="0">
                <a:solidFill>
                  <a:schemeClr val="tx1"/>
                </a:solidFill>
              </a:rPr>
              <a:t>Join </a:t>
            </a:r>
            <a:r>
              <a:rPr lang="en-US" sz="6000" b="1" dirty="0">
                <a:solidFill>
                  <a:schemeClr val="tx1"/>
                </a:solidFill>
                <a:hlinkClick r:id="rId3"/>
              </a:rPr>
              <a:t>www.tcfaustralia.com/membership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</a:p>
          <a:p>
            <a:pPr marL="109728" indent="0" algn="ctr">
              <a:buNone/>
            </a:pPr>
            <a:r>
              <a:rPr lang="en-US" sz="6000" b="1" dirty="0">
                <a:solidFill>
                  <a:schemeClr val="tx1"/>
                </a:solidFill>
              </a:rPr>
              <a:t>Events, Opportunities and Support </a:t>
            </a:r>
          </a:p>
          <a:p>
            <a:pPr marL="109728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sz="7200" b="1" dirty="0">
                <a:solidFill>
                  <a:srgbClr val="5F5F5F"/>
                </a:solidFill>
              </a:rPr>
              <a:t>Suggested Topics 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5F5F5F"/>
                </a:solidFill>
              </a:rPr>
              <a:t>Pricing, Costing, Cash Flow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5F5F5F"/>
                </a:solidFill>
              </a:rPr>
              <a:t>Business Planning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5F5F5F"/>
                </a:solidFill>
              </a:rPr>
              <a:t>Marketing for Small Fashion Apparel Businesses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5F5F5F"/>
                </a:solidFill>
              </a:rPr>
              <a:t>Goal Setting, SWOT and Self Assessment of Business Skills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5F5F5F"/>
                </a:solidFill>
              </a:rPr>
              <a:t>Avoiding Manufacturing Pitfalls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7200" dirty="0" smtClean="0">
                <a:solidFill>
                  <a:srgbClr val="5F5F5F"/>
                </a:solidFill>
              </a:rPr>
              <a:t>Specification Sheets</a:t>
            </a:r>
            <a:endParaRPr lang="en-US" sz="7200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5F5F5F"/>
                </a:solidFill>
              </a:rPr>
              <a:t>What Buyers are Really Looking For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5F5F5F"/>
                </a:solidFill>
              </a:rPr>
              <a:t>Strategies for Successful Sourcing </a:t>
            </a:r>
          </a:p>
        </p:txBody>
      </p:sp>
    </p:spTree>
    <p:extLst>
      <p:ext uri="{BB962C8B-B14F-4D97-AF65-F5344CB8AC3E}">
        <p14:creationId xmlns:p14="http://schemas.microsoft.com/office/powerpoint/2010/main" val="1405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Presented by</a:t>
            </a:r>
            <a:endParaRPr lang="en-AU" sz="4800" dirty="0"/>
          </a:p>
        </p:txBody>
      </p:sp>
      <p:sp>
        <p:nvSpPr>
          <p:cNvPr id="3" name="Subtitle 8"/>
          <p:cNvSpPr txBox="1">
            <a:spLocks/>
          </p:cNvSpPr>
          <p:nvPr/>
        </p:nvSpPr>
        <p:spPr>
          <a:xfrm>
            <a:off x="155448" y="3212976"/>
            <a:ext cx="8836152" cy="267462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AU" sz="1600" b="1" cap="none" dirty="0" smtClean="0"/>
              <a:t>Street Address:</a:t>
            </a:r>
            <a:r>
              <a:rPr lang="en-AU" sz="1600" b="0" cap="none" dirty="0" smtClean="0"/>
              <a:t> 7 </a:t>
            </a:r>
            <a:r>
              <a:rPr lang="en-AU" sz="1600" b="0" cap="none" dirty="0" err="1" smtClean="0"/>
              <a:t>Fairbrother</a:t>
            </a:r>
            <a:r>
              <a:rPr lang="en-AU" sz="1600" b="0" cap="none" dirty="0" smtClean="0"/>
              <a:t> Street Belmont WA </a:t>
            </a:r>
            <a:r>
              <a:rPr lang="en-AU" b="0" cap="none" dirty="0"/>
              <a:t>6104 </a:t>
            </a:r>
            <a:r>
              <a:rPr lang="en-AU" b="0" cap="none" dirty="0" smtClean="0"/>
              <a:t>Australia</a:t>
            </a:r>
            <a:endParaRPr lang="en-AU" sz="1600" b="0" cap="none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AU" sz="1600" b="0" cap="none" dirty="0" smtClean="0"/>
          </a:p>
          <a:p>
            <a:pPr>
              <a:lnSpc>
                <a:spcPct val="80000"/>
              </a:lnSpc>
              <a:defRPr/>
            </a:pPr>
            <a:r>
              <a:rPr lang="en-AU" sz="1600" b="1" cap="none" dirty="0" smtClean="0"/>
              <a:t>Postal Address: </a:t>
            </a:r>
            <a:r>
              <a:rPr lang="en-AU" sz="1600" b="0" cap="none" dirty="0" smtClean="0"/>
              <a:t>PO Box 370 Cloverdale WA </a:t>
            </a:r>
            <a:r>
              <a:rPr lang="en-AU" b="0" cap="none" dirty="0"/>
              <a:t>6985 Australia </a:t>
            </a:r>
            <a:endParaRPr lang="en-AU" sz="1600" b="0" cap="none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1600" b="0" cap="none" dirty="0" smtClean="0"/>
              <a:t/>
            </a:r>
            <a:br>
              <a:rPr lang="en-AU" sz="1600" b="0" cap="none" dirty="0" smtClean="0"/>
            </a:br>
            <a:r>
              <a:rPr lang="en-AU" sz="1600" b="1" cap="none" dirty="0" smtClean="0"/>
              <a:t>Phone:</a:t>
            </a:r>
            <a:r>
              <a:rPr lang="en-AU" sz="1600" b="0" cap="none" dirty="0" smtClean="0"/>
              <a:t> +61 8 9479 3777 | </a:t>
            </a:r>
            <a:r>
              <a:rPr lang="en-AU" sz="1600" b="1" cap="none" dirty="0" smtClean="0"/>
              <a:t>Fax:</a:t>
            </a:r>
            <a:r>
              <a:rPr lang="en-AU" sz="1600" b="0" cap="none" dirty="0" smtClean="0"/>
              <a:t> +61 8 9479 3888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1600" b="0" cap="none" dirty="0" smtClean="0"/>
              <a:t/>
            </a:r>
            <a:br>
              <a:rPr lang="en-AU" sz="1600" b="0" cap="none" dirty="0" smtClean="0"/>
            </a:br>
            <a:r>
              <a:rPr lang="en-AU" sz="1600" b="1" cap="none" dirty="0" smtClean="0"/>
              <a:t>Email:</a:t>
            </a:r>
            <a:r>
              <a:rPr lang="en-AU" sz="1600" b="0" cap="none" dirty="0" smtClean="0"/>
              <a:t> </a:t>
            </a:r>
            <a:r>
              <a:rPr lang="en-AU" sz="1600" b="0" cap="none" dirty="0" smtClean="0">
                <a:hlinkClick r:id="rId2"/>
              </a:rPr>
              <a:t>support@tcfaustralia.com</a:t>
            </a:r>
            <a:r>
              <a:rPr lang="en-AU" sz="1600" b="0" cap="none" baseline="0" dirty="0" smtClean="0"/>
              <a:t> </a:t>
            </a:r>
            <a:endParaRPr lang="en-AU" sz="1600" b="0" cap="none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AU" sz="1600" b="0" cap="none" dirty="0" smtClean="0"/>
          </a:p>
          <a:p>
            <a:pPr>
              <a:lnSpc>
                <a:spcPct val="80000"/>
              </a:lnSpc>
              <a:defRPr/>
            </a:pPr>
            <a:r>
              <a:rPr lang="en-AU" b="0" cap="none" dirty="0" smtClean="0">
                <a:hlinkClick r:id="rId3"/>
              </a:rPr>
              <a:t>www.tcfwa.com.au</a:t>
            </a:r>
            <a:r>
              <a:rPr lang="en-AU" b="0" cap="none" dirty="0" smtClean="0"/>
              <a:t> | </a:t>
            </a:r>
            <a:r>
              <a:rPr lang="en-AU" b="0" cap="none" dirty="0" smtClean="0">
                <a:hlinkClick r:id="rId4"/>
              </a:rPr>
              <a:t>www.tcfaustralia.com</a:t>
            </a:r>
            <a:r>
              <a:rPr lang="en-AU" b="0" cap="none" dirty="0"/>
              <a:t> </a:t>
            </a:r>
            <a:r>
              <a:rPr lang="en-AU" b="0" cap="none" dirty="0" smtClean="0"/>
              <a:t>| </a:t>
            </a:r>
            <a:r>
              <a:rPr lang="en-AU" b="0" cap="none" dirty="0">
                <a:hlinkClick r:id="rId5"/>
              </a:rPr>
              <a:t>www.tcfglobal.com</a:t>
            </a:r>
            <a:endParaRPr lang="en-AU" b="0" cap="none" dirty="0"/>
          </a:p>
          <a:p>
            <a:pPr>
              <a:lnSpc>
                <a:spcPct val="80000"/>
              </a:lnSpc>
              <a:defRPr/>
            </a:pPr>
            <a:endParaRPr lang="en-AU" sz="1400" b="0" cap="none" dirty="0"/>
          </a:p>
          <a:p>
            <a:pPr>
              <a:lnSpc>
                <a:spcPct val="80000"/>
              </a:lnSpc>
              <a:defRPr/>
            </a:pPr>
            <a:endParaRPr lang="en-AU" sz="1400" b="0" cap="none" dirty="0" smtClean="0"/>
          </a:p>
          <a:p>
            <a:pPr>
              <a:lnSpc>
                <a:spcPct val="80000"/>
              </a:lnSpc>
              <a:defRPr/>
            </a:pPr>
            <a:r>
              <a:rPr lang="en-AU" sz="1400" b="0" cap="none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15" y="5322912"/>
            <a:ext cx="681873" cy="554359"/>
          </a:xfrm>
          <a:prstGeom prst="rect">
            <a:avLst/>
          </a:prstGeom>
        </p:spPr>
      </p:pic>
      <p:pic>
        <p:nvPicPr>
          <p:cNvPr id="7" name="Picture 2" descr="P:\administrator\BEC\Logos\FB-f-Logo__blue_1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22912"/>
            <a:ext cx="554360" cy="55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r="63991"/>
          <a:stretch/>
        </p:blipFill>
        <p:spPr bwMode="auto">
          <a:xfrm>
            <a:off x="1547664" y="1524931"/>
            <a:ext cx="1512168" cy="11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4" r="22484"/>
          <a:stretch/>
        </p:blipFill>
        <p:spPr bwMode="auto">
          <a:xfrm>
            <a:off x="5508103" y="1484784"/>
            <a:ext cx="2017217" cy="130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6" r="42937"/>
          <a:stretch/>
        </p:blipFill>
        <p:spPr bwMode="auto">
          <a:xfrm>
            <a:off x="3129499" y="1412776"/>
            <a:ext cx="2380944" cy="143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2">
                    <a:lumMod val="25000"/>
                  </a:schemeClr>
                </a:solidFill>
              </a:rPr>
              <a:t>Housekeeping for this Webinar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4" y="1628800"/>
            <a:ext cx="3326929" cy="448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3928" y="1628800"/>
            <a:ext cx="4752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4D4D4D"/>
                </a:solidFill>
                <a:cs typeface="Arial" pitchFamily="34" charset="0"/>
              </a:rPr>
              <a:t>You may ask any questions that you have during a </a:t>
            </a:r>
            <a:r>
              <a:rPr lang="en-AU" sz="1600" b="1" dirty="0" smtClean="0">
                <a:solidFill>
                  <a:srgbClr val="4D4D4D"/>
                </a:solidFill>
                <a:cs typeface="Arial" pitchFamily="34" charset="0"/>
              </a:rPr>
              <a:t>LIVE</a:t>
            </a:r>
            <a:r>
              <a:rPr lang="en-AU" sz="1600" dirty="0" smtClean="0">
                <a:solidFill>
                  <a:srgbClr val="4D4D4D"/>
                </a:solidFill>
                <a:cs typeface="Arial" pitchFamily="34" charset="0"/>
              </a:rPr>
              <a:t> session by submitting them to the presenter via the questions panel. </a:t>
            </a:r>
            <a:endParaRPr lang="en-AU" sz="1600" dirty="0">
              <a:solidFill>
                <a:srgbClr val="4D4D4D"/>
              </a:solidFill>
              <a:cs typeface="Arial" pitchFamily="34" charset="0"/>
            </a:endParaRPr>
          </a:p>
          <a:p>
            <a:endParaRPr lang="en-AU" sz="1600" dirty="0" smtClean="0">
              <a:solidFill>
                <a:srgbClr val="4D4D4D"/>
              </a:solidFill>
              <a:cs typeface="Arial" pitchFamily="34" charset="0"/>
            </a:endParaRPr>
          </a:p>
          <a:p>
            <a:r>
              <a:rPr lang="en-AU" sz="1600" dirty="0" smtClean="0">
                <a:solidFill>
                  <a:srgbClr val="4D4D4D"/>
                </a:solidFill>
                <a:cs typeface="Arial" pitchFamily="34" charset="0"/>
              </a:rPr>
              <a:t>Type your question and click Send to submit it to the presenter.</a:t>
            </a:r>
          </a:p>
          <a:p>
            <a:endParaRPr lang="en-AU" sz="900" b="1" dirty="0" smtClean="0">
              <a:solidFill>
                <a:srgbClr val="4D4D4D"/>
              </a:solidFill>
              <a:cs typeface="Arial" pitchFamily="34" charset="0"/>
            </a:endParaRPr>
          </a:p>
          <a:p>
            <a:r>
              <a:rPr lang="en-AU" sz="1600" b="1" dirty="0" smtClean="0">
                <a:solidFill>
                  <a:srgbClr val="4D4D4D"/>
                </a:solidFill>
                <a:cs typeface="Arial" pitchFamily="34" charset="0"/>
              </a:rPr>
              <a:t>NOTE: </a:t>
            </a:r>
            <a:r>
              <a:rPr lang="en-AU" sz="1600" dirty="0" smtClean="0">
                <a:solidFill>
                  <a:srgbClr val="4D4D4D"/>
                </a:solidFill>
                <a:cs typeface="Arial" pitchFamily="34" charset="0"/>
              </a:rPr>
              <a:t>The presenter will answer any questions at the conclusion of the presentation. </a:t>
            </a:r>
          </a:p>
          <a:p>
            <a:endParaRPr lang="en-AU" sz="900" dirty="0">
              <a:solidFill>
                <a:srgbClr val="4D4D4D"/>
              </a:solidFill>
              <a:cs typeface="Arial" pitchFamily="34" charset="0"/>
            </a:endParaRPr>
          </a:p>
          <a:p>
            <a:r>
              <a:rPr lang="en-AU" sz="1600" b="1" dirty="0" smtClean="0">
                <a:solidFill>
                  <a:srgbClr val="4D4D4D"/>
                </a:solidFill>
                <a:cs typeface="Arial" pitchFamily="34" charset="0"/>
              </a:rPr>
              <a:t>Cannot see the questions Panel? </a:t>
            </a:r>
          </a:p>
          <a:p>
            <a:r>
              <a:rPr lang="en-AU" sz="1600" dirty="0" smtClean="0">
                <a:solidFill>
                  <a:srgbClr val="4D4D4D"/>
                </a:solidFill>
                <a:cs typeface="Arial" pitchFamily="34" charset="0"/>
              </a:rPr>
              <a:t>The GoToWebinar toolbar may be minimised. Please select the orange arrow to maximise the toolbar. </a:t>
            </a:r>
            <a:endParaRPr lang="en-AU" sz="1600" dirty="0">
              <a:solidFill>
                <a:srgbClr val="4D4D4D"/>
              </a:solidFill>
              <a:cs typeface="Arial" pitchFamily="34" charset="0"/>
            </a:endParaRPr>
          </a:p>
          <a:p>
            <a:endParaRPr lang="en-AU" sz="900" dirty="0">
              <a:solidFill>
                <a:srgbClr val="4D4D4D"/>
              </a:solidFill>
              <a:cs typeface="Arial" pitchFamily="34" charset="0"/>
            </a:endParaRPr>
          </a:p>
          <a:p>
            <a:r>
              <a:rPr lang="en-AU" sz="1600" dirty="0">
                <a:solidFill>
                  <a:srgbClr val="4D4D4D"/>
                </a:solidFill>
                <a:cs typeface="Arial" pitchFamily="34" charset="0"/>
              </a:rPr>
              <a:t>In a</a:t>
            </a:r>
            <a:r>
              <a:rPr lang="en-AU" sz="1600" b="1" dirty="0">
                <a:solidFill>
                  <a:srgbClr val="4D4D4D"/>
                </a:solidFill>
                <a:cs typeface="Arial" pitchFamily="34" charset="0"/>
              </a:rPr>
              <a:t> recorded </a:t>
            </a:r>
            <a:r>
              <a:rPr lang="en-AU" sz="1600" dirty="0">
                <a:solidFill>
                  <a:srgbClr val="4D4D4D"/>
                </a:solidFill>
                <a:cs typeface="Arial" pitchFamily="34" charset="0"/>
              </a:rPr>
              <a:t>session please email your question after the session has concluded</a:t>
            </a:r>
            <a:r>
              <a:rPr lang="en-AU" sz="1600" dirty="0" smtClean="0">
                <a:solidFill>
                  <a:srgbClr val="4D4D4D"/>
                </a:solidFill>
                <a:cs typeface="Arial" pitchFamily="34" charset="0"/>
              </a:rPr>
              <a:t>.</a:t>
            </a:r>
          </a:p>
          <a:p>
            <a:pPr algn="ctr"/>
            <a:endParaRPr lang="en-AU" sz="900" b="1" dirty="0">
              <a:solidFill>
                <a:srgbClr val="4D4D4D"/>
              </a:solidFill>
              <a:cs typeface="Arial" pitchFamily="34" charset="0"/>
            </a:endParaRPr>
          </a:p>
          <a:p>
            <a:pPr algn="ctr"/>
            <a:r>
              <a:rPr lang="en-AU" sz="1600" b="1" u="sng" dirty="0">
                <a:solidFill>
                  <a:srgbClr val="4D4D4D"/>
                </a:solidFill>
                <a:cs typeface="Arial" pitchFamily="34" charset="0"/>
              </a:rPr>
              <a:t>For further </a:t>
            </a:r>
            <a:r>
              <a:rPr lang="en-AU" sz="1600" b="1" u="sng" dirty="0" smtClean="0">
                <a:solidFill>
                  <a:srgbClr val="4D4D4D"/>
                </a:solidFill>
                <a:cs typeface="Arial" pitchFamily="34" charset="0"/>
              </a:rPr>
              <a:t>assistance please contact </a:t>
            </a:r>
          </a:p>
          <a:p>
            <a:pPr algn="ctr"/>
            <a:r>
              <a:rPr lang="en-AU" sz="1600" b="1" u="sng" dirty="0" smtClean="0">
                <a:solidFill>
                  <a:srgbClr val="4D4D4D"/>
                </a:solidFill>
                <a:cs typeface="Arial" pitchFamily="34" charset="0"/>
              </a:rPr>
              <a:t>61 8 </a:t>
            </a:r>
            <a:r>
              <a:rPr lang="en-AU" sz="1600" b="1" u="sng" dirty="0">
                <a:solidFill>
                  <a:srgbClr val="4D4D4D"/>
                </a:solidFill>
                <a:cs typeface="Arial" pitchFamily="34" charset="0"/>
              </a:rPr>
              <a:t>9479 </a:t>
            </a:r>
            <a:r>
              <a:rPr lang="en-AU" sz="1600" b="1" u="sng" dirty="0" smtClean="0">
                <a:solidFill>
                  <a:srgbClr val="4D4D4D"/>
                </a:solidFill>
                <a:cs typeface="Arial" pitchFamily="34" charset="0"/>
              </a:rPr>
              <a:t>3777</a:t>
            </a:r>
            <a:endParaRPr lang="en-AU" sz="1600" b="1" u="sng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Quality Control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3"/>
            <a:ext cx="8219256" cy="4104455"/>
          </a:xfrm>
        </p:spPr>
        <p:txBody>
          <a:bodyPr>
            <a:normAutofit/>
          </a:bodyPr>
          <a:lstStyle/>
          <a:p>
            <a:pPr lvl="0"/>
            <a:r>
              <a:rPr lang="en-AU" sz="2000" dirty="0" smtClean="0"/>
              <a:t>Quality control is </a:t>
            </a:r>
            <a:r>
              <a:rPr lang="en-AU" sz="2000" b="1" dirty="0" smtClean="0"/>
              <a:t>ensuring you receive the best quality of production to deliver to your customers - the retailers.</a:t>
            </a:r>
          </a:p>
          <a:p>
            <a:pPr lvl="0"/>
            <a:endParaRPr lang="en-AU" sz="2000" b="1" dirty="0" smtClean="0"/>
          </a:p>
          <a:p>
            <a:pPr lvl="0"/>
            <a:r>
              <a:rPr lang="en-AU" sz="2000" dirty="0" smtClean="0"/>
              <a:t>There are many aspects to quality control which will enable you to achieve this end goal.</a:t>
            </a:r>
          </a:p>
          <a:p>
            <a:pPr lvl="0"/>
            <a:endParaRPr lang="en-AU" sz="2000" dirty="0" smtClean="0"/>
          </a:p>
          <a:p>
            <a:pPr lvl="0"/>
            <a:r>
              <a:rPr lang="en-AU" sz="2000" dirty="0" smtClean="0"/>
              <a:t>The main key to this success lies in your choice and workability with your chosen manufacturer.</a:t>
            </a:r>
          </a:p>
          <a:p>
            <a:pPr lvl="0"/>
            <a:endParaRPr lang="en-AU" sz="2000" dirty="0" smtClean="0"/>
          </a:p>
          <a:p>
            <a:pPr lvl="0"/>
            <a:r>
              <a:rPr lang="en-AU" sz="2000" b="1" dirty="0" smtClean="0"/>
              <a:t>It is your responsibility </a:t>
            </a:r>
            <a:r>
              <a:rPr lang="en-AU" sz="2000" dirty="0" smtClean="0"/>
              <a:t>as a designer/business owner to take total responsibility of the quality control of your production run.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901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Quality Control Framework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484785"/>
            <a:ext cx="8147248" cy="4608511"/>
          </a:xfrm>
        </p:spPr>
        <p:txBody>
          <a:bodyPr>
            <a:normAutofit fontScale="92500" lnSpcReduction="10000"/>
          </a:bodyPr>
          <a:lstStyle/>
          <a:p>
            <a:r>
              <a:rPr lang="en-AU" sz="2200" dirty="0" smtClean="0"/>
              <a:t>Owner co-ordinates and controls production and adheres to own standards.</a:t>
            </a:r>
          </a:p>
          <a:p>
            <a:r>
              <a:rPr lang="en-AU" sz="2200" dirty="0" smtClean="0"/>
              <a:t>Fabrics and trims checked on premises.</a:t>
            </a:r>
          </a:p>
          <a:p>
            <a:r>
              <a:rPr lang="en-AU" sz="2200" dirty="0" smtClean="0"/>
              <a:t>Samples made in stages and checked by owner/quality controller.</a:t>
            </a:r>
          </a:p>
          <a:p>
            <a:r>
              <a:rPr lang="en-AU" sz="2200" dirty="0" smtClean="0"/>
              <a:t>Cutting room supervisor checks patterns and checks against lay slip.</a:t>
            </a:r>
          </a:p>
          <a:p>
            <a:r>
              <a:rPr lang="en-AU" sz="2200" dirty="0" smtClean="0"/>
              <a:t>Production floor meeting including production manager and quality controller before production begins.</a:t>
            </a:r>
          </a:p>
          <a:p>
            <a:r>
              <a:rPr lang="en-AU" sz="2200" dirty="0" smtClean="0"/>
              <a:t>Continual quality controlling throughout production as put in place prior to production run as per your standard.</a:t>
            </a:r>
          </a:p>
          <a:p>
            <a:r>
              <a:rPr lang="en-AU" sz="2200" dirty="0" smtClean="0"/>
              <a:t>Delivery check to be completed by owner/quality controller and faults to be classified as critical, serious or minor.</a:t>
            </a:r>
          </a:p>
          <a:p>
            <a:r>
              <a:rPr lang="en-AU" sz="2200" dirty="0" smtClean="0"/>
              <a:t>Visit your standards put in place to rectify issues.</a:t>
            </a:r>
          </a:p>
        </p:txBody>
      </p:sp>
    </p:spTree>
    <p:extLst>
      <p:ext uri="{BB962C8B-B14F-4D97-AF65-F5344CB8AC3E}">
        <p14:creationId xmlns:p14="http://schemas.microsoft.com/office/powerpoint/2010/main" val="35312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cfwa manufacturin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93292" y="2996952"/>
            <a:ext cx="435070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Choosing your Manufacturer Wisely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4392488" cy="4824535"/>
          </a:xfrm>
        </p:spPr>
        <p:txBody>
          <a:bodyPr>
            <a:normAutofit lnSpcReduction="10000"/>
          </a:bodyPr>
          <a:lstStyle/>
          <a:p>
            <a:pPr lvl="0"/>
            <a:r>
              <a:rPr lang="en-AU" sz="1800" dirty="0" smtClean="0"/>
              <a:t>Choose the right manufacturer for the product.</a:t>
            </a:r>
          </a:p>
          <a:p>
            <a:pPr lvl="0"/>
            <a:endParaRPr lang="en-AU" sz="1800" dirty="0" smtClean="0"/>
          </a:p>
          <a:p>
            <a:pPr lvl="0"/>
            <a:r>
              <a:rPr lang="en-AU" sz="1800" dirty="0" smtClean="0"/>
              <a:t>Communicate your expectations effectively.</a:t>
            </a:r>
          </a:p>
          <a:p>
            <a:pPr lvl="0"/>
            <a:endParaRPr lang="en-AU" sz="1800" dirty="0" smtClean="0"/>
          </a:p>
          <a:p>
            <a:pPr lvl="0"/>
            <a:r>
              <a:rPr lang="en-AU" sz="1800" dirty="0" smtClean="0"/>
              <a:t>Be very clear and provide factory with all the tools to produce your product accurately.</a:t>
            </a:r>
          </a:p>
          <a:p>
            <a:pPr lvl="0"/>
            <a:endParaRPr lang="en-AU" sz="1800" dirty="0" smtClean="0"/>
          </a:p>
          <a:p>
            <a:pPr lvl="0"/>
            <a:r>
              <a:rPr lang="en-AU" sz="1800" dirty="0" smtClean="0"/>
              <a:t>Communicate regularly.</a:t>
            </a:r>
          </a:p>
          <a:p>
            <a:pPr lvl="0"/>
            <a:endParaRPr lang="en-AU" sz="1800" dirty="0" smtClean="0"/>
          </a:p>
          <a:p>
            <a:pPr lvl="0"/>
            <a:r>
              <a:rPr lang="en-AU" sz="1800" dirty="0" smtClean="0"/>
              <a:t>Communicate without emotion getting the better of you.</a:t>
            </a:r>
          </a:p>
          <a:p>
            <a:pPr lvl="0"/>
            <a:endParaRPr lang="en-AU" sz="1800" dirty="0" smtClean="0"/>
          </a:p>
          <a:p>
            <a:pPr lvl="0"/>
            <a:r>
              <a:rPr lang="en-AU" sz="1800" dirty="0" smtClean="0"/>
              <a:t>Keep working on developing a good relationship.</a:t>
            </a:r>
            <a:endParaRPr lang="en-A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268760"/>
            <a:ext cx="4355976" cy="14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01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Quality Control Standards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8219256" cy="460851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AU" sz="2600" b="1" dirty="0" smtClean="0"/>
              <a:t>Set standards to ensure the following areas are covered.</a:t>
            </a:r>
          </a:p>
          <a:p>
            <a:pPr marL="109728" indent="0">
              <a:buNone/>
            </a:pPr>
            <a:endParaRPr lang="en-AU" sz="2600" dirty="0" smtClean="0"/>
          </a:p>
          <a:p>
            <a:r>
              <a:rPr lang="en-AU" sz="2600" dirty="0" smtClean="0"/>
              <a:t>After cutting and first garment is sewn check production.</a:t>
            </a:r>
          </a:p>
          <a:p>
            <a:endParaRPr lang="en-AU" sz="2600" dirty="0" smtClean="0"/>
          </a:p>
          <a:p>
            <a:r>
              <a:rPr lang="en-AU" sz="2600" dirty="0" smtClean="0"/>
              <a:t>Visit the manufacturer regularly.</a:t>
            </a:r>
          </a:p>
          <a:p>
            <a:pPr marL="109728" indent="0">
              <a:buNone/>
            </a:pPr>
            <a:endParaRPr lang="en-AU" sz="2600" dirty="0" smtClean="0"/>
          </a:p>
          <a:p>
            <a:r>
              <a:rPr lang="en-AU" sz="2600" dirty="0"/>
              <a:t>I</a:t>
            </a:r>
            <a:r>
              <a:rPr lang="en-AU" sz="2600" dirty="0" smtClean="0"/>
              <a:t>f unsatisfied with what you find discuss immediately and listen to response to see it is able to be resolved quickly.</a:t>
            </a:r>
          </a:p>
          <a:p>
            <a:pPr marL="109728" indent="0">
              <a:buNone/>
            </a:pPr>
            <a:endParaRPr lang="en-AU" sz="2600" dirty="0" smtClean="0"/>
          </a:p>
          <a:p>
            <a:r>
              <a:rPr lang="en-AU" sz="2600" dirty="0" smtClean="0"/>
              <a:t>Be aware of which stage the manufacturer is at throughout the manufacturing run.</a:t>
            </a:r>
          </a:p>
          <a:p>
            <a:pPr marL="109728" indent="0">
              <a:buNone/>
            </a:pPr>
            <a:endParaRPr lang="en-AU" sz="2600" dirty="0" smtClean="0"/>
          </a:p>
          <a:p>
            <a:r>
              <a:rPr lang="en-AU" sz="2600" dirty="0" smtClean="0"/>
              <a:t>Use your specification sheet and quality control checklist to verify all is as it should be.</a:t>
            </a:r>
          </a:p>
        </p:txBody>
      </p:sp>
    </p:spTree>
    <p:extLst>
      <p:ext uri="{BB962C8B-B14F-4D97-AF65-F5344CB8AC3E}">
        <p14:creationId xmlns:p14="http://schemas.microsoft.com/office/powerpoint/2010/main" val="27997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127007" y="2696992"/>
            <a:ext cx="6369689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Production Specification Sheet - Template</a:t>
            </a:r>
            <a:endParaRPr lang="en-AU" dirty="0"/>
          </a:p>
        </p:txBody>
      </p:sp>
      <p:pic>
        <p:nvPicPr>
          <p:cNvPr id="3" name="Picture 2" descr="TEMPLATE-spec-sheet-production---Tshirt-10.gif"/>
          <p:cNvPicPr>
            <a:picLocks noChangeAspect="1"/>
          </p:cNvPicPr>
          <p:nvPr/>
        </p:nvPicPr>
        <p:blipFill>
          <a:blip r:embed="rId2" cstate="screen"/>
          <a:srcRect t="6879" b="5660"/>
          <a:stretch>
            <a:fillRect/>
          </a:stretch>
        </p:blipFill>
        <p:spPr>
          <a:xfrm>
            <a:off x="107504" y="72008"/>
            <a:ext cx="597064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6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127007" y="2696992"/>
            <a:ext cx="6369689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Quality Control Checklist</a:t>
            </a:r>
            <a:br>
              <a:rPr lang="en-AU" dirty="0" smtClean="0"/>
            </a:br>
            <a:r>
              <a:rPr lang="en-AU" dirty="0" smtClean="0"/>
              <a:t>&amp; What to Look for</a:t>
            </a:r>
            <a:endParaRPr lang="en-AU" dirty="0"/>
          </a:p>
        </p:txBody>
      </p:sp>
      <p:pic>
        <p:nvPicPr>
          <p:cNvPr id="4" name="Picture 3" descr="TCFWA-Quality-Control-Template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9960" y="0"/>
            <a:ext cx="52901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89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r>
              <a:rPr lang="en-AU" dirty="0" smtClean="0"/>
              <a:t>Fabric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5400600" cy="3600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AU" dirty="0" smtClean="0"/>
              <a:t>Check all fabric quality on delivery.</a:t>
            </a:r>
          </a:p>
          <a:p>
            <a:pPr marL="109728" lvl="0" indent="0">
              <a:buNone/>
            </a:pPr>
            <a:endParaRPr lang="en-AU" dirty="0" smtClean="0"/>
          </a:p>
          <a:p>
            <a:pPr lvl="0"/>
            <a:r>
              <a:rPr lang="en-AU" dirty="0" smtClean="0"/>
              <a:t>Check all fabric metreage on delivery.</a:t>
            </a:r>
          </a:p>
          <a:p>
            <a:pPr marL="109728" lvl="0" indent="0">
              <a:buNone/>
            </a:pPr>
            <a:endParaRPr lang="en-AU" dirty="0" smtClean="0"/>
          </a:p>
          <a:p>
            <a:pPr lvl="0"/>
            <a:r>
              <a:rPr lang="en-AU" dirty="0" smtClean="0"/>
              <a:t>Once fabric is cut the manufacturer will not compensate you.</a:t>
            </a:r>
          </a:p>
          <a:p>
            <a:pPr lvl="0">
              <a:buNone/>
            </a:pPr>
            <a:endParaRPr lang="en-AU" dirty="0" smtClean="0"/>
          </a:p>
          <a:p>
            <a:r>
              <a:rPr lang="en-AU" dirty="0" smtClean="0"/>
              <a:t>If you decide to salvage parts of the fabric and cut around the damaged areas  keep all damaged fabric to show fabric supplier and report immediately.</a:t>
            </a:r>
          </a:p>
          <a:p>
            <a:pPr lvl="0"/>
            <a:endParaRPr lang="en-AU" dirty="0" smtClean="0"/>
          </a:p>
          <a:p>
            <a:pPr lvl="0"/>
            <a:endParaRPr lang="en-A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 l="4378" b="6897"/>
          <a:stretch>
            <a:fillRect/>
          </a:stretch>
        </p:blipFill>
        <p:spPr bwMode="auto">
          <a:xfrm>
            <a:off x="4788024" y="4960088"/>
            <a:ext cx="4355976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2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8">
      <a:dk1>
        <a:sysClr val="windowText" lastClr="000000"/>
      </a:dk1>
      <a:lt1>
        <a:sysClr val="window" lastClr="FFFFFF"/>
      </a:lt1>
      <a:dk2>
        <a:srgbClr val="4E3B30"/>
      </a:dk2>
      <a:lt2>
        <a:srgbClr val="CC99FF"/>
      </a:lt2>
      <a:accent1>
        <a:srgbClr val="6600FF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732</TotalTime>
  <Words>804</Words>
  <Application>Microsoft Office PowerPoint</Application>
  <PresentationFormat>On-screen Show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Concourse</vt:lpstr>
      <vt:lpstr>Custom Design</vt:lpstr>
      <vt:lpstr>Quality Control in the Fashion Industry </vt:lpstr>
      <vt:lpstr>Housekeeping for this Webinar</vt:lpstr>
      <vt:lpstr>What is Quality Control ?</vt:lpstr>
      <vt:lpstr>Quality Control Framework</vt:lpstr>
      <vt:lpstr>Choosing your Manufacturer Wisely</vt:lpstr>
      <vt:lpstr>Quality Control Standards</vt:lpstr>
      <vt:lpstr>Production Specification Sheet - Template</vt:lpstr>
      <vt:lpstr>Quality Control Checklist &amp; What to Look for</vt:lpstr>
      <vt:lpstr>Fabric Issues</vt:lpstr>
      <vt:lpstr>Some Common Fabric Issues</vt:lpstr>
      <vt:lpstr>What to do if Manufacturing is Unsatisfactory</vt:lpstr>
      <vt:lpstr>Dispute Resolution Options</vt:lpstr>
      <vt:lpstr>Minimising Quality Control Issues</vt:lpstr>
      <vt:lpstr>Additional Belmont BEC TCF Australia Resources</vt:lpstr>
      <vt:lpstr>Presented by</vt:lpstr>
    </vt:vector>
  </TitlesOfParts>
  <Company>Belmont BEC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Belmont BEC</dc:title>
  <dc:creator>Aine Smyth</dc:creator>
  <cp:lastModifiedBy>Katherine Ritchie</cp:lastModifiedBy>
  <cp:revision>90</cp:revision>
  <dcterms:created xsi:type="dcterms:W3CDTF">2014-05-27T05:39:50Z</dcterms:created>
  <dcterms:modified xsi:type="dcterms:W3CDTF">2014-12-17T04:19:11Z</dcterms:modified>
</cp:coreProperties>
</file>